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59" r:id="rId4"/>
    <p:sldId id="258" r:id="rId5"/>
    <p:sldId id="261" r:id="rId6"/>
    <p:sldId id="260" r:id="rId7"/>
    <p:sldId id="262" r:id="rId8"/>
    <p:sldId id="263" r:id="rId9"/>
    <p:sldId id="264" r:id="rId10"/>
    <p:sldId id="272" r:id="rId11"/>
    <p:sldId id="266" r:id="rId12"/>
    <p:sldId id="267" r:id="rId13"/>
    <p:sldId id="268" r:id="rId14"/>
    <p:sldId id="269" r:id="rId15"/>
    <p:sldId id="270" r:id="rId16"/>
    <p:sldId id="275" r:id="rId17"/>
    <p:sldId id="276" r:id="rId18"/>
    <p:sldId id="277" r:id="rId19"/>
    <p:sldId id="278" r:id="rId20"/>
    <p:sldId id="279" r:id="rId21"/>
    <p:sldId id="280" r:id="rId22"/>
    <p:sldId id="281" r:id="rId23"/>
    <p:sldId id="274" r:id="rId24"/>
    <p:sldId id="273" r:id="rId25"/>
    <p:sldId id="271" r:id="rId26"/>
    <p:sldId id="282"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94719" autoAdjust="0"/>
  </p:normalViewPr>
  <p:slideViewPr>
    <p:cSldViewPr snapToGrid="0">
      <p:cViewPr varScale="1">
        <p:scale>
          <a:sx n="96" d="100"/>
          <a:sy n="96" d="100"/>
        </p:scale>
        <p:origin x="69" y="40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jpg>
</file>

<file path=ppt/media/image13.png>
</file>

<file path=ppt/media/image14.png>
</file>

<file path=ppt/media/image15.png>
</file>

<file path=ppt/media/image16.png>
</file>

<file path=ppt/media/image17.gif>
</file>

<file path=ppt/media/image18.gif>
</file>

<file path=ppt/media/image19.gif>
</file>

<file path=ppt/media/image2.png>
</file>

<file path=ppt/media/image20.gif>
</file>

<file path=ppt/media/image3.jpg>
</file>

<file path=ppt/media/image4.jpg>
</file>

<file path=ppt/media/image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CB0E27-D3B4-4339-9463-A84445DB20A3}" type="datetimeFigureOut">
              <a:rPr lang="zh-CN" altLang="en-US" smtClean="0"/>
              <a:t>2020/11/25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F814D1-61A4-4A4D-A70A-3655F9481C05}" type="slidenum">
              <a:rPr lang="zh-CN" altLang="en-US" smtClean="0"/>
              <a:t>‹#›</a:t>
            </a:fld>
            <a:endParaRPr lang="zh-CN" altLang="en-US"/>
          </a:p>
        </p:txBody>
      </p:sp>
    </p:spTree>
    <p:extLst>
      <p:ext uri="{BB962C8B-B14F-4D97-AF65-F5344CB8AC3E}">
        <p14:creationId xmlns:p14="http://schemas.microsoft.com/office/powerpoint/2010/main" val="41551179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为什么我们要讲交互</a:t>
            </a:r>
            <a:endParaRPr lang="en-US" altLang="zh-CN" dirty="0"/>
          </a:p>
          <a:p>
            <a:r>
              <a:rPr lang="zh-CN" altLang="en-US" dirty="0"/>
              <a:t>交互是一种思维</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17F814D1-61A4-4A4D-A70A-3655F9481C05}" type="slidenum">
              <a:rPr lang="zh-CN" altLang="en-US" smtClean="0"/>
              <a:t>1</a:t>
            </a:fld>
            <a:endParaRPr lang="zh-CN" altLang="en-US"/>
          </a:p>
        </p:txBody>
      </p:sp>
    </p:spTree>
    <p:extLst>
      <p:ext uri="{BB962C8B-B14F-4D97-AF65-F5344CB8AC3E}">
        <p14:creationId xmlns:p14="http://schemas.microsoft.com/office/powerpoint/2010/main" val="3367349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F814D1-61A4-4A4D-A70A-3655F9481C05}" type="slidenum">
              <a:rPr lang="zh-CN" altLang="en-US" smtClean="0"/>
              <a:t>26</a:t>
            </a:fld>
            <a:endParaRPr lang="zh-CN" altLang="en-US"/>
          </a:p>
        </p:txBody>
      </p:sp>
    </p:spTree>
    <p:extLst>
      <p:ext uri="{BB962C8B-B14F-4D97-AF65-F5344CB8AC3E}">
        <p14:creationId xmlns:p14="http://schemas.microsoft.com/office/powerpoint/2010/main" val="23397250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交互：交流互动</a:t>
            </a:r>
            <a:endParaRPr lang="en-US" altLang="zh-CN" dirty="0"/>
          </a:p>
          <a:p>
            <a:r>
              <a:rPr lang="zh-CN" altLang="en-US" dirty="0"/>
              <a:t>交互设计：</a:t>
            </a:r>
            <a:r>
              <a:rPr lang="zh-CN" altLang="en-US" b="0" i="0" dirty="0">
                <a:solidFill>
                  <a:srgbClr val="333333"/>
                </a:solidFill>
                <a:effectLst/>
                <a:latin typeface="arial" panose="020B0604020202020204" pitchFamily="34" charset="0"/>
              </a:rPr>
              <a:t>定义了两个或多个互动的个体之间交流的内容和结构，使之互相配合，共同达成某种目的。交互系统设计的目标可以从“可用性”和”用户体验“两个层面上进行分析</a:t>
            </a:r>
            <a:endParaRPr lang="zh-CN" altLang="en-US" dirty="0"/>
          </a:p>
        </p:txBody>
      </p:sp>
      <p:sp>
        <p:nvSpPr>
          <p:cNvPr id="4" name="灯片编号占位符 3"/>
          <p:cNvSpPr>
            <a:spLocks noGrp="1"/>
          </p:cNvSpPr>
          <p:nvPr>
            <p:ph type="sldNum" sz="quarter" idx="5"/>
          </p:nvPr>
        </p:nvSpPr>
        <p:spPr/>
        <p:txBody>
          <a:bodyPr/>
          <a:lstStyle/>
          <a:p>
            <a:fld id="{17F814D1-61A4-4A4D-A70A-3655F9481C05}" type="slidenum">
              <a:rPr lang="zh-CN" altLang="en-US" smtClean="0"/>
              <a:t>2</a:t>
            </a:fld>
            <a:endParaRPr lang="zh-CN" altLang="en-US"/>
          </a:p>
        </p:txBody>
      </p:sp>
    </p:spTree>
    <p:extLst>
      <p:ext uri="{BB962C8B-B14F-4D97-AF65-F5344CB8AC3E}">
        <p14:creationId xmlns:p14="http://schemas.microsoft.com/office/powerpoint/2010/main" val="4042750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effectLst/>
                <a:latin typeface="PingFang SC"/>
              </a:rPr>
              <a:t>在</a:t>
            </a:r>
            <a:r>
              <a:rPr lang="en-US" altLang="zh-CN" b="0" i="0" dirty="0">
                <a:effectLst/>
                <a:latin typeface="PingFang SC"/>
              </a:rPr>
              <a:t>iOS</a:t>
            </a:r>
            <a:r>
              <a:rPr lang="zh-CN" altLang="en-US" b="0" i="0" dirty="0">
                <a:effectLst/>
                <a:latin typeface="PingFang SC"/>
              </a:rPr>
              <a:t>系统出现之前的时代，是单点触控的电容屏和触控笔和手机端物理键盘对</a:t>
            </a:r>
            <a:r>
              <a:rPr lang="en-US" altLang="zh-CN" b="0" i="0" dirty="0">
                <a:effectLst/>
                <a:latin typeface="PingFang SC"/>
              </a:rPr>
              <a:t>PC</a:t>
            </a:r>
            <a:r>
              <a:rPr lang="zh-CN" altLang="en-US" b="0" i="0" dirty="0">
                <a:effectLst/>
                <a:latin typeface="PingFang SC"/>
              </a:rPr>
              <a:t>端的粗暴移植和复刻，有的移动端设备甚至复制了</a:t>
            </a:r>
            <a:r>
              <a:rPr lang="en-US" altLang="zh-CN" b="0" i="0" dirty="0">
                <a:effectLst/>
                <a:latin typeface="PingFang SC"/>
              </a:rPr>
              <a:t>PC</a:t>
            </a:r>
            <a:r>
              <a:rPr lang="zh-CN" altLang="en-US" b="0" i="0" dirty="0">
                <a:effectLst/>
                <a:latin typeface="PingFang SC"/>
              </a:rPr>
              <a:t>端笨重的</a:t>
            </a:r>
            <a:r>
              <a:rPr lang="en-US" altLang="zh-CN" b="0" i="0" dirty="0">
                <a:effectLst/>
                <a:latin typeface="PingFang SC"/>
              </a:rPr>
              <a:t>QWERTY</a:t>
            </a:r>
            <a:r>
              <a:rPr lang="zh-CN" altLang="en-US" b="0" i="0" dirty="0">
                <a:effectLst/>
                <a:latin typeface="PingFang SC"/>
              </a:rPr>
              <a:t>键盘，那时移动端的输入设备基本和</a:t>
            </a:r>
            <a:r>
              <a:rPr lang="en-US" altLang="zh-CN" b="0" i="0" dirty="0">
                <a:effectLst/>
                <a:latin typeface="PingFang SC"/>
              </a:rPr>
              <a:t>PC</a:t>
            </a:r>
            <a:r>
              <a:rPr lang="zh-CN" altLang="en-US" b="0" i="0" dirty="0">
                <a:effectLst/>
                <a:latin typeface="PingFang SC"/>
              </a:rPr>
              <a:t>端是可以一一对应的。</a:t>
            </a:r>
            <a:endParaRPr lang="en-US" altLang="zh-CN" b="0" i="0" dirty="0">
              <a:effectLst/>
              <a:latin typeface="PingFang SC"/>
            </a:endParaRPr>
          </a:p>
          <a:p>
            <a:r>
              <a:rPr lang="zh-CN" altLang="en-US" b="0" i="0" dirty="0">
                <a:effectLst/>
                <a:latin typeface="PingFang SC"/>
              </a:rPr>
              <a:t>移动端设备的交互方式也从此开始与</a:t>
            </a:r>
            <a:r>
              <a:rPr lang="en-US" altLang="zh-CN" b="0" i="0" dirty="0">
                <a:effectLst/>
                <a:latin typeface="PingFang SC"/>
              </a:rPr>
              <a:t>PC</a:t>
            </a:r>
            <a:r>
              <a:rPr lang="zh-CN" altLang="en-US" b="0" i="0" dirty="0">
                <a:effectLst/>
                <a:latin typeface="PingFang SC"/>
              </a:rPr>
              <a:t>端的交互方式分道扬镳，渐行渐远。</a:t>
            </a:r>
            <a:endParaRPr lang="en-US" altLang="zh-CN" b="0" i="0" dirty="0">
              <a:solidFill>
                <a:srgbClr val="464646"/>
              </a:solidFill>
              <a:effectLst/>
              <a:latin typeface="simsun" panose="02010600030101010101" pitchFamily="2" charset="-122"/>
              <a:ea typeface="simsun" panose="02010600030101010101" pitchFamily="2" charset="-122"/>
            </a:endParaRPr>
          </a:p>
          <a:p>
            <a:endParaRPr lang="en-US" altLang="zh-CN" b="0" i="0" dirty="0">
              <a:solidFill>
                <a:srgbClr val="464646"/>
              </a:solidFill>
              <a:effectLst/>
              <a:latin typeface="simsun" panose="02010600030101010101" pitchFamily="2" charset="-122"/>
              <a:ea typeface="simsun" panose="02010600030101010101" pitchFamily="2" charset="-122"/>
            </a:endParaRPr>
          </a:p>
          <a:p>
            <a:r>
              <a:rPr lang="zh-CN" altLang="en-US" b="0" i="0" dirty="0">
                <a:solidFill>
                  <a:srgbClr val="464646"/>
                </a:solidFill>
                <a:effectLst/>
                <a:latin typeface="simsun" panose="02010600030101010101" pitchFamily="2" charset="-122"/>
                <a:ea typeface="simsun" panose="02010600030101010101" pitchFamily="2" charset="-122"/>
              </a:rPr>
              <a:t>新浪博客：</a:t>
            </a:r>
            <a:r>
              <a:rPr lang="zh-CN" altLang="en-US" b="0" i="0" dirty="0">
                <a:solidFill>
                  <a:srgbClr val="1B719B"/>
                </a:solidFill>
                <a:effectLst/>
                <a:latin typeface="微软雅黑" panose="020B0503020204020204" pitchFamily="34" charset="-122"/>
                <a:ea typeface="微软雅黑" panose="020B0503020204020204" pitchFamily="34" charset="-122"/>
              </a:rPr>
              <a:t>从苹果的 </a:t>
            </a:r>
            <a:r>
              <a:rPr lang="en-US" altLang="zh-CN" b="0" i="0" dirty="0">
                <a:solidFill>
                  <a:srgbClr val="1B719B"/>
                </a:solidFill>
                <a:effectLst/>
                <a:latin typeface="微软雅黑" panose="020B0503020204020204" pitchFamily="34" charset="-122"/>
                <a:ea typeface="微软雅黑" panose="020B0503020204020204" pitchFamily="34" charset="-122"/>
              </a:rPr>
              <a:t>iPhone </a:t>
            </a:r>
            <a:r>
              <a:rPr lang="zh-CN" altLang="en-US" b="0" i="0" dirty="0">
                <a:solidFill>
                  <a:srgbClr val="1B719B"/>
                </a:solidFill>
                <a:effectLst/>
                <a:latin typeface="微软雅黑" panose="020B0503020204020204" pitchFamily="34" charset="-122"/>
                <a:ea typeface="微软雅黑" panose="020B0503020204020204" pitchFamily="34" charset="-122"/>
              </a:rPr>
              <a:t>看人机交互技术</a:t>
            </a:r>
            <a:endParaRPr lang="en-US" altLang="zh-CN" b="0" i="0" dirty="0">
              <a:solidFill>
                <a:srgbClr val="1B719B"/>
              </a:solidFill>
              <a:effectLst/>
              <a:latin typeface="微软雅黑" panose="020B0503020204020204" pitchFamily="34" charset="-122"/>
              <a:ea typeface="微软雅黑" panose="020B0503020204020204" pitchFamily="34" charset="-122"/>
            </a:endParaRPr>
          </a:p>
          <a:p>
            <a:r>
              <a:rPr lang="en-US" altLang="zh-CN" b="0" i="0" dirty="0">
                <a:solidFill>
                  <a:srgbClr val="464646"/>
                </a:solidFill>
                <a:effectLst/>
                <a:latin typeface="simsun" panose="02010600030101010101" pitchFamily="2" charset="-122"/>
                <a:ea typeface="simsun" panose="02010600030101010101" pitchFamily="2" charset="-122"/>
              </a:rPr>
              <a:t>http://blog.sina.com.cn/s/blog_4caba12a010008jf.html</a:t>
            </a:r>
          </a:p>
          <a:p>
            <a:endParaRPr lang="en-US" altLang="zh-CN" b="1" i="0" dirty="0">
              <a:solidFill>
                <a:srgbClr val="464646"/>
              </a:solidFill>
              <a:effectLst/>
              <a:latin typeface="simsun" panose="02010600030101010101" pitchFamily="2" charset="-122"/>
              <a:ea typeface="simsun" panose="02010600030101010101" pitchFamily="2" charset="-122"/>
            </a:endParaRPr>
          </a:p>
          <a:p>
            <a:r>
              <a:rPr lang="zh-CN" altLang="en-US" b="1" i="0" dirty="0">
                <a:solidFill>
                  <a:srgbClr val="464646"/>
                </a:solidFill>
                <a:effectLst/>
                <a:latin typeface="simsun" panose="02010600030101010101" pitchFamily="2" charset="-122"/>
                <a:ea typeface="simsun" panose="02010600030101010101" pitchFamily="2" charset="-122"/>
              </a:rPr>
              <a:t>“信息就在指尖”</a:t>
            </a:r>
            <a:endParaRPr lang="en-US" altLang="zh-CN" b="1" i="0" dirty="0">
              <a:solidFill>
                <a:srgbClr val="464646"/>
              </a:solidFill>
              <a:effectLst/>
              <a:latin typeface="simsun" panose="02010600030101010101" pitchFamily="2" charset="-122"/>
              <a:ea typeface="simsun" panose="02010600030101010101" pitchFamily="2" charset="-122"/>
            </a:endParaRPr>
          </a:p>
          <a:p>
            <a:r>
              <a:rPr lang="en-US" altLang="zh-CN" b="0" i="0" dirty="0">
                <a:solidFill>
                  <a:srgbClr val="464646"/>
                </a:solidFill>
                <a:effectLst/>
                <a:latin typeface="simsun" panose="02010600030101010101" pitchFamily="2" charset="-122"/>
                <a:ea typeface="simsun" panose="02010600030101010101" pitchFamily="2" charset="-122"/>
              </a:rPr>
              <a:t>Steve Jobs</a:t>
            </a:r>
            <a:r>
              <a:rPr lang="zh-CN" altLang="en-US" b="1" i="0" dirty="0">
                <a:solidFill>
                  <a:srgbClr val="464646"/>
                </a:solidFill>
                <a:effectLst/>
                <a:latin typeface="simsun" panose="02010600030101010101" pitchFamily="2" charset="-122"/>
                <a:ea typeface="simsun" panose="02010600030101010101" pitchFamily="2" charset="-122"/>
              </a:rPr>
              <a:t>“手指是我们与生俱来的终极定点设备</a:t>
            </a:r>
            <a:r>
              <a:rPr lang="zh-CN" altLang="en-US" b="0" i="0" dirty="0">
                <a:solidFill>
                  <a:srgbClr val="464646"/>
                </a:solidFill>
                <a:effectLst/>
                <a:latin typeface="simsun" panose="02010600030101010101" pitchFamily="2" charset="-122"/>
                <a:ea typeface="simsun" panose="02010600030101010101" pitchFamily="2" charset="-122"/>
              </a:rPr>
              <a:t>，而</a:t>
            </a:r>
            <a:r>
              <a:rPr lang="en-US" altLang="zh-CN" b="1" i="0" dirty="0">
                <a:solidFill>
                  <a:srgbClr val="464646"/>
                </a:solidFill>
                <a:effectLst/>
                <a:latin typeface="simsun" panose="02010600030101010101" pitchFamily="2" charset="-122"/>
                <a:ea typeface="simsun" panose="02010600030101010101" pitchFamily="2" charset="-122"/>
              </a:rPr>
              <a:t>iPhone</a:t>
            </a:r>
            <a:r>
              <a:rPr lang="zh-CN" altLang="en-US" b="1" i="0" dirty="0">
                <a:solidFill>
                  <a:srgbClr val="464646"/>
                </a:solidFill>
                <a:effectLst/>
                <a:latin typeface="simsun" panose="02010600030101010101" pitchFamily="2" charset="-122"/>
                <a:ea typeface="simsun" panose="02010600030101010101" pitchFamily="2" charset="-122"/>
              </a:rPr>
              <a:t>利用它们创造了自鼠标以来最具创新意义的用户界面”</a:t>
            </a:r>
            <a:endParaRPr lang="en-US" altLang="zh-CN" b="1" i="0" dirty="0">
              <a:solidFill>
                <a:srgbClr val="464646"/>
              </a:solidFill>
              <a:effectLst/>
              <a:latin typeface="simsun" panose="02010600030101010101" pitchFamily="2" charset="-122"/>
              <a:ea typeface="simsun" panose="02010600030101010101" pitchFamily="2" charset="-122"/>
            </a:endParaRPr>
          </a:p>
          <a:p>
            <a:endParaRPr lang="en-US" altLang="zh-CN" b="1" i="0" dirty="0">
              <a:solidFill>
                <a:srgbClr val="464646"/>
              </a:solidFill>
              <a:effectLst/>
              <a:latin typeface="simsun" panose="02010600030101010101" pitchFamily="2" charset="-122"/>
              <a:ea typeface="simsun" panose="02010600030101010101" pitchFamily="2" charset="-122"/>
            </a:endParaRPr>
          </a:p>
          <a:p>
            <a:r>
              <a:rPr lang="zh-CN" altLang="en-US" b="1" i="0" dirty="0">
                <a:solidFill>
                  <a:srgbClr val="464646"/>
                </a:solidFill>
                <a:effectLst/>
                <a:latin typeface="simsun" panose="02010600030101010101" pitchFamily="2" charset="-122"/>
                <a:ea typeface="simsun" panose="02010600030101010101" pitchFamily="2" charset="-122"/>
              </a:rPr>
              <a:t>第一，多触点式触摸屏技术（</a:t>
            </a:r>
            <a:r>
              <a:rPr lang="en-US" altLang="zh-CN" b="1" i="0" dirty="0">
                <a:solidFill>
                  <a:srgbClr val="464646"/>
                </a:solidFill>
                <a:effectLst/>
                <a:latin typeface="simsun" panose="02010600030101010101" pitchFamily="2" charset="-122"/>
                <a:ea typeface="simsun" panose="02010600030101010101" pitchFamily="2" charset="-122"/>
              </a:rPr>
              <a:t>Multi-Touch</a:t>
            </a:r>
            <a:r>
              <a:rPr lang="zh-CN" altLang="en-US" b="1" i="0" dirty="0">
                <a:solidFill>
                  <a:srgbClr val="464646"/>
                </a:solidFill>
                <a:effectLst/>
                <a:latin typeface="simsun" panose="02010600030101010101" pitchFamily="2" charset="-122"/>
                <a:ea typeface="simsun" panose="02010600030101010101" pitchFamily="2" charset="-122"/>
              </a:rPr>
              <a:t>）</a:t>
            </a:r>
            <a:endParaRPr lang="en-US" altLang="zh-CN" b="1" i="0" dirty="0">
              <a:solidFill>
                <a:srgbClr val="464646"/>
              </a:solidFill>
              <a:effectLst/>
              <a:latin typeface="simsun" panose="02010600030101010101" pitchFamily="2" charset="-122"/>
              <a:ea typeface="simsun" panose="02010600030101010101" pitchFamily="2" charset="-122"/>
            </a:endParaRPr>
          </a:p>
          <a:p>
            <a:r>
              <a:rPr lang="zh-CN" altLang="en-US" b="0" i="0" dirty="0">
                <a:solidFill>
                  <a:srgbClr val="464646"/>
                </a:solidFill>
                <a:effectLst/>
                <a:latin typeface="simsun" panose="02010600030101010101" pitchFamily="2" charset="-122"/>
                <a:ea typeface="simsun" panose="02010600030101010101" pitchFamily="2" charset="-122"/>
              </a:rPr>
              <a:t>现在来考虑一下</a:t>
            </a:r>
            <a:r>
              <a:rPr lang="zh-CN" altLang="en-US" b="1" i="0" dirty="0">
                <a:solidFill>
                  <a:srgbClr val="464646"/>
                </a:solidFill>
                <a:effectLst/>
                <a:latin typeface="simsun" panose="02010600030101010101" pitchFamily="2" charset="-122"/>
                <a:ea typeface="simsun" panose="02010600030101010101" pitchFamily="2" charset="-122"/>
              </a:rPr>
              <a:t>如何</a:t>
            </a:r>
            <a:r>
              <a:rPr lang="zh-CN" altLang="en-US" b="0" i="0" dirty="0">
                <a:solidFill>
                  <a:srgbClr val="464646"/>
                </a:solidFill>
                <a:effectLst/>
                <a:latin typeface="simsun" panose="02010600030101010101" pitchFamily="2" charset="-122"/>
                <a:ea typeface="simsun" panose="02010600030101010101" pitchFamily="2" charset="-122"/>
              </a:rPr>
              <a:t>设计一种</a:t>
            </a:r>
            <a:r>
              <a:rPr lang="zh-CN" altLang="en-US" b="1" i="0" dirty="0">
                <a:solidFill>
                  <a:srgbClr val="464646"/>
                </a:solidFill>
                <a:effectLst/>
                <a:latin typeface="simsun" panose="02010600030101010101" pitchFamily="2" charset="-122"/>
                <a:ea typeface="simsun" panose="02010600030101010101" pitchFamily="2" charset="-122"/>
              </a:rPr>
              <a:t>将屏幕上显示的图片进行放大或缩小</a:t>
            </a:r>
            <a:r>
              <a:rPr lang="zh-CN" altLang="en-US" b="0" i="0" dirty="0">
                <a:solidFill>
                  <a:srgbClr val="464646"/>
                </a:solidFill>
                <a:effectLst/>
                <a:latin typeface="simsun" panose="02010600030101010101" pitchFamily="2" charset="-122"/>
                <a:ea typeface="simsun" panose="02010600030101010101" pitchFamily="2" charset="-122"/>
              </a:rPr>
              <a:t>的姿势。你固然可以指定一些基于单触点的姿势，例如从上向下画直线表示放大，从下向上则表示缩小。但是，这些操作方式的随意性太强，它们同执行这些动作所要达到的效果之间没有一种自然匹配的关系，这将导致人们难以记忆这些操作方式。</a:t>
            </a:r>
            <a:endParaRPr lang="en-US" altLang="zh-CN" b="0" i="0" dirty="0">
              <a:solidFill>
                <a:srgbClr val="464646"/>
              </a:solidFill>
              <a:effectLst/>
              <a:latin typeface="simsun" panose="02010600030101010101" pitchFamily="2" charset="-122"/>
              <a:ea typeface="simsun" panose="02010600030101010101" pitchFamily="2" charset="-122"/>
            </a:endParaRPr>
          </a:p>
          <a:p>
            <a:r>
              <a:rPr lang="zh-CN" altLang="en-US" b="0" i="0" dirty="0">
                <a:solidFill>
                  <a:srgbClr val="464646"/>
                </a:solidFill>
                <a:effectLst/>
                <a:latin typeface="simsun" panose="02010600030101010101" pitchFamily="2" charset="-122"/>
                <a:ea typeface="simsun" panose="02010600030101010101" pitchFamily="2" charset="-122"/>
              </a:rPr>
              <a:t>但是，</a:t>
            </a:r>
            <a:r>
              <a:rPr lang="zh-CN" altLang="en-US" b="1" i="0" dirty="0">
                <a:solidFill>
                  <a:srgbClr val="464646"/>
                </a:solidFill>
                <a:effectLst/>
                <a:latin typeface="simsun" panose="02010600030101010101" pitchFamily="2" charset="-122"/>
                <a:ea typeface="simsun" panose="02010600030101010101" pitchFamily="2" charset="-122"/>
              </a:rPr>
              <a:t>基于两个触点的姿势却有可能定义出功能更为强大但却更自然的操作方式</a:t>
            </a:r>
            <a:r>
              <a:rPr lang="zh-CN" altLang="en-US" b="0" i="0" dirty="0">
                <a:solidFill>
                  <a:srgbClr val="464646"/>
                </a:solidFill>
                <a:effectLst/>
                <a:latin typeface="simsun" panose="02010600030101010101" pitchFamily="2" charset="-122"/>
                <a:ea typeface="simsun" panose="02010600030101010101" pitchFamily="2" charset="-122"/>
              </a:rPr>
              <a:t>。正如</a:t>
            </a:r>
            <a:r>
              <a:rPr lang="en-US" altLang="zh-CN" b="0" i="0" dirty="0">
                <a:solidFill>
                  <a:srgbClr val="464646"/>
                </a:solidFill>
                <a:effectLst/>
                <a:latin typeface="simsun" panose="02010600030101010101" pitchFamily="2" charset="-122"/>
                <a:ea typeface="simsun" panose="02010600030101010101" pitchFamily="2" charset="-122"/>
              </a:rPr>
              <a:t>iPhone</a:t>
            </a:r>
            <a:r>
              <a:rPr lang="zh-CN" altLang="en-US" b="0" i="0" dirty="0">
                <a:solidFill>
                  <a:srgbClr val="464646"/>
                </a:solidFill>
                <a:effectLst/>
                <a:latin typeface="simsun" panose="02010600030101010101" pitchFamily="2" charset="-122"/>
                <a:ea typeface="simsun" panose="02010600030101010101" pitchFamily="2" charset="-122"/>
              </a:rPr>
              <a:t>中的照片浏览软件中所展现的：当两个手指按在屏幕上并逐渐靠近时，这种姿势就被认为是缩小照片，反之当两个手指逐渐分开时，它就被认为是放大照片。</a:t>
            </a:r>
            <a:endParaRPr lang="en-US" altLang="zh-CN" b="0" i="0" dirty="0">
              <a:solidFill>
                <a:srgbClr val="464646"/>
              </a:solidFill>
              <a:effectLst/>
              <a:latin typeface="simsun" panose="02010600030101010101" pitchFamily="2" charset="-122"/>
              <a:ea typeface="simsun" panose="02010600030101010101" pitchFamily="2" charset="-122"/>
            </a:endParaRPr>
          </a:p>
          <a:p>
            <a:r>
              <a:rPr lang="zh-CN" altLang="en-US" b="0" i="0" dirty="0">
                <a:solidFill>
                  <a:srgbClr val="464646"/>
                </a:solidFill>
                <a:effectLst/>
                <a:latin typeface="simsun" panose="02010600030101010101" pitchFamily="2" charset="-122"/>
                <a:ea typeface="simsun" panose="02010600030101010101" pitchFamily="2" charset="-122"/>
              </a:rPr>
              <a:t>这种操作方式之所以容易记忆，是因为它和人们在物理世界中所形成的经验完全吻合：即人们会将</a:t>
            </a:r>
            <a:r>
              <a:rPr lang="zh-CN" altLang="en-US" b="1" i="0" dirty="0">
                <a:solidFill>
                  <a:srgbClr val="464646"/>
                </a:solidFill>
                <a:effectLst/>
                <a:latin typeface="simsun" panose="02010600030101010101" pitchFamily="2" charset="-122"/>
                <a:ea typeface="simsun" panose="02010600030101010101" pitchFamily="2" charset="-122"/>
              </a:rPr>
              <a:t>两指靠近的姿势联想为捏的动作，而将两指分开理解为拉伸的动作</a:t>
            </a:r>
            <a:r>
              <a:rPr lang="zh-CN" altLang="en-US" b="0" i="0" dirty="0">
                <a:solidFill>
                  <a:srgbClr val="464646"/>
                </a:solidFill>
                <a:effectLst/>
                <a:latin typeface="simsun" panose="02010600030101010101" pitchFamily="2" charset="-122"/>
                <a:ea typeface="simsun" panose="02010600030101010101" pitchFamily="2" charset="-122"/>
              </a:rPr>
              <a:t>。</a:t>
            </a:r>
            <a:endParaRPr lang="en-US" altLang="zh-CN" b="0" i="0" dirty="0">
              <a:solidFill>
                <a:srgbClr val="464646"/>
              </a:solidFill>
              <a:effectLst/>
              <a:latin typeface="simsun" panose="02010600030101010101" pitchFamily="2" charset="-122"/>
              <a:ea typeface="simsun" panose="02010600030101010101" pitchFamily="2" charset="-122"/>
            </a:endParaRPr>
          </a:p>
          <a:p>
            <a:endParaRPr lang="en-US" altLang="zh-CN" b="0" i="0" dirty="0">
              <a:solidFill>
                <a:srgbClr val="464646"/>
              </a:solidFill>
              <a:effectLst/>
              <a:latin typeface="simsun" panose="02010600030101010101" pitchFamily="2" charset="-122"/>
              <a:ea typeface="simsun" panose="02010600030101010101" pitchFamily="2" charset="-122"/>
            </a:endParaRPr>
          </a:p>
          <a:p>
            <a:r>
              <a:rPr lang="zh-CN" altLang="en-US" b="1" i="0" dirty="0">
                <a:solidFill>
                  <a:srgbClr val="464646"/>
                </a:solidFill>
                <a:effectLst/>
                <a:latin typeface="simsun" panose="02010600030101010101" pitchFamily="2" charset="-122"/>
                <a:ea typeface="simsun" panose="02010600030101010101" pitchFamily="2" charset="-122"/>
              </a:rPr>
              <a:t>第二，基于传感器的隐式输入技术</a:t>
            </a:r>
            <a:endParaRPr lang="en-US" altLang="zh-CN" b="0" i="0" dirty="0">
              <a:solidFill>
                <a:srgbClr val="464646"/>
              </a:solidFill>
              <a:effectLst/>
              <a:latin typeface="simsun" panose="02010600030101010101" pitchFamily="2" charset="-122"/>
              <a:ea typeface="simsun" panose="02010600030101010101" pitchFamily="2" charset="-122"/>
            </a:endParaRPr>
          </a:p>
          <a:p>
            <a:r>
              <a:rPr lang="en-US" altLang="zh-CN" b="1" i="0" dirty="0">
                <a:solidFill>
                  <a:srgbClr val="464646"/>
                </a:solidFill>
                <a:effectLst/>
                <a:latin typeface="simsun" panose="02010600030101010101" pitchFamily="2" charset="-122"/>
                <a:ea typeface="simsun" panose="02010600030101010101" pitchFamily="2" charset="-122"/>
              </a:rPr>
              <a:t>2.1</a:t>
            </a:r>
            <a:r>
              <a:rPr lang="zh-CN" altLang="en-US" b="0" i="0" dirty="0">
                <a:solidFill>
                  <a:srgbClr val="464646"/>
                </a:solidFill>
                <a:effectLst/>
                <a:latin typeface="simsun" panose="02010600030101010101" pitchFamily="2" charset="-122"/>
                <a:ea typeface="simsun" panose="02010600030101010101" pitchFamily="2" charset="-122"/>
              </a:rPr>
              <a:t> </a:t>
            </a:r>
            <a:r>
              <a:rPr lang="zh-CN" altLang="en-US" b="1" i="0" dirty="0">
                <a:solidFill>
                  <a:srgbClr val="464646"/>
                </a:solidFill>
                <a:effectLst/>
                <a:latin typeface="simsun" panose="02010600030101010101" pitchFamily="2" charset="-122"/>
                <a:ea typeface="simsun" panose="02010600030101010101" pitchFamily="2" charset="-122"/>
              </a:rPr>
              <a:t>方位传感器</a:t>
            </a:r>
            <a:endParaRPr lang="en-US" altLang="zh-CN" b="0" i="0" dirty="0">
              <a:solidFill>
                <a:srgbClr val="464646"/>
              </a:solidFill>
              <a:effectLst/>
              <a:latin typeface="simsun" panose="02010600030101010101" pitchFamily="2" charset="-122"/>
              <a:ea typeface="simsun" panose="02010600030101010101" pitchFamily="2" charset="-122"/>
            </a:endParaRPr>
          </a:p>
          <a:p>
            <a:r>
              <a:rPr lang="en-US" altLang="zh-CN" b="0" i="0" dirty="0">
                <a:solidFill>
                  <a:srgbClr val="464646"/>
                </a:solidFill>
                <a:effectLst/>
                <a:latin typeface="simsun" panose="02010600030101010101" pitchFamily="2" charset="-122"/>
                <a:ea typeface="simsun" panose="02010600030101010101" pitchFamily="2" charset="-122"/>
              </a:rPr>
              <a:t>iPhone</a:t>
            </a:r>
            <a:r>
              <a:rPr lang="zh-CN" altLang="en-US" b="0" i="0" dirty="0">
                <a:solidFill>
                  <a:srgbClr val="464646"/>
                </a:solidFill>
                <a:effectLst/>
                <a:latin typeface="simsun" panose="02010600030101010101" pitchFamily="2" charset="-122"/>
                <a:ea typeface="simsun" panose="02010600030101010101" pitchFamily="2" charset="-122"/>
              </a:rPr>
              <a:t>中有一个</a:t>
            </a:r>
            <a:r>
              <a:rPr lang="zh-CN" altLang="en-US" b="1" i="0" dirty="0">
                <a:solidFill>
                  <a:srgbClr val="464646"/>
                </a:solidFill>
                <a:effectLst/>
                <a:latin typeface="simsun" panose="02010600030101010101" pitchFamily="2" charset="-122"/>
                <a:ea typeface="simsun" panose="02010600030101010101" pitchFamily="2" charset="-122"/>
              </a:rPr>
              <a:t>内置的方位传感器（</a:t>
            </a:r>
            <a:r>
              <a:rPr lang="en-US" altLang="zh-CN" b="1" i="0" dirty="0">
                <a:solidFill>
                  <a:srgbClr val="464646"/>
                </a:solidFill>
                <a:effectLst/>
                <a:latin typeface="simsun" panose="02010600030101010101" pitchFamily="2" charset="-122"/>
                <a:ea typeface="simsun" panose="02010600030101010101" pitchFamily="2" charset="-122"/>
              </a:rPr>
              <a:t>Orientation Sensor</a:t>
            </a:r>
            <a:r>
              <a:rPr lang="zh-CN" altLang="en-US" b="1" i="0" dirty="0">
                <a:solidFill>
                  <a:srgbClr val="464646"/>
                </a:solidFill>
                <a:effectLst/>
                <a:latin typeface="simsun" panose="02010600030101010101" pitchFamily="2" charset="-122"/>
                <a:ea typeface="simsun" panose="02010600030101010101" pitchFamily="2" charset="-122"/>
              </a:rPr>
              <a:t>），它能够检测出用户是纵向还是横向拿着手机</a:t>
            </a:r>
            <a:r>
              <a:rPr lang="zh-CN" altLang="en-US" b="0" i="0" dirty="0">
                <a:solidFill>
                  <a:srgbClr val="464646"/>
                </a:solidFill>
                <a:effectLst/>
                <a:latin typeface="simsun" panose="02010600030101010101" pitchFamily="2" charset="-122"/>
                <a:ea typeface="simsun" panose="02010600030101010101" pitchFamily="2" charset="-122"/>
              </a:rPr>
              <a:t>。</a:t>
            </a:r>
            <a:r>
              <a:rPr lang="zh-CN" altLang="en-US" b="1" i="0" dirty="0">
                <a:solidFill>
                  <a:srgbClr val="FF0000"/>
                </a:solidFill>
                <a:effectLst/>
                <a:latin typeface="simsun" panose="02010600030101010101" pitchFamily="2" charset="-122"/>
                <a:ea typeface="simsun" panose="02010600030101010101" pitchFamily="2" charset="-122"/>
              </a:rPr>
              <a:t>有了这样的手机被摆放方向的信息，软件就可以自动地以更为适合的方式来显示信息内容</a:t>
            </a:r>
            <a:r>
              <a:rPr lang="zh-CN" altLang="en-US" b="0" i="0" dirty="0">
                <a:solidFill>
                  <a:srgbClr val="464646"/>
                </a:solidFill>
                <a:effectLst/>
                <a:latin typeface="simsun" panose="02010600030101010101" pitchFamily="2" charset="-122"/>
                <a:ea typeface="simsun" panose="02010600030101010101" pitchFamily="2" charset="-122"/>
              </a:rPr>
              <a:t>。</a:t>
            </a:r>
            <a:endParaRPr lang="en-US" altLang="zh-CN" b="0" i="0" dirty="0">
              <a:solidFill>
                <a:srgbClr val="464646"/>
              </a:solidFill>
              <a:effectLst/>
              <a:latin typeface="simsun" panose="02010600030101010101" pitchFamily="2" charset="-122"/>
              <a:ea typeface="simsun" panose="02010600030101010101" pitchFamily="2" charset="-122"/>
            </a:endParaRPr>
          </a:p>
          <a:p>
            <a:r>
              <a:rPr lang="zh-CN" altLang="en-US" b="0" i="0" dirty="0">
                <a:solidFill>
                  <a:srgbClr val="464646"/>
                </a:solidFill>
                <a:effectLst/>
                <a:latin typeface="simsun" panose="02010600030101010101" pitchFamily="2" charset="-122"/>
                <a:ea typeface="simsun" panose="02010600030101010101" pitchFamily="2" charset="-122"/>
              </a:rPr>
              <a:t>举例来说，假设你正在观看相册，并且有些照片是横着拍摄的，而有些是竖着拍摄的。如果此时手机被纵向摆放，而照片是横向拍摄的话，一般的软件就会优先将照片显示得占满屏幕的宽度，结果导致了屏幕的上下有很多的空间被浪费了，就像现在我们在</a:t>
            </a:r>
            <a:r>
              <a:rPr lang="en-US" altLang="zh-CN" b="0" i="0" dirty="0">
                <a:solidFill>
                  <a:srgbClr val="464646"/>
                </a:solidFill>
                <a:effectLst/>
                <a:latin typeface="simsun" panose="02010600030101010101" pitchFamily="2" charset="-122"/>
                <a:ea typeface="simsun" panose="02010600030101010101" pitchFamily="2" charset="-122"/>
              </a:rPr>
              <a:t>4</a:t>
            </a:r>
            <a:r>
              <a:rPr lang="zh-CN" altLang="en-US" b="0" i="0" dirty="0">
                <a:solidFill>
                  <a:srgbClr val="464646"/>
                </a:solidFill>
                <a:effectLst/>
                <a:latin typeface="simsun" panose="02010600030101010101" pitchFamily="2" charset="-122"/>
                <a:ea typeface="simsun" panose="02010600030101010101" pitchFamily="2" charset="-122"/>
              </a:rPr>
              <a:t>：</a:t>
            </a:r>
            <a:r>
              <a:rPr lang="en-US" altLang="zh-CN" b="0" i="0" dirty="0">
                <a:solidFill>
                  <a:srgbClr val="464646"/>
                </a:solidFill>
                <a:effectLst/>
                <a:latin typeface="simsun" panose="02010600030101010101" pitchFamily="2" charset="-122"/>
                <a:ea typeface="simsun" panose="02010600030101010101" pitchFamily="2" charset="-122"/>
              </a:rPr>
              <a:t>3</a:t>
            </a:r>
            <a:r>
              <a:rPr lang="zh-CN" altLang="en-US" b="0" i="0" dirty="0">
                <a:solidFill>
                  <a:srgbClr val="464646"/>
                </a:solidFill>
                <a:effectLst/>
                <a:latin typeface="simsun" panose="02010600030101010101" pitchFamily="2" charset="-122"/>
                <a:ea typeface="simsun" panose="02010600030101010101" pitchFamily="2" charset="-122"/>
              </a:rPr>
              <a:t>的电视机上观看宽银幕电影的样子。</a:t>
            </a:r>
            <a:r>
              <a:rPr lang="en-US" altLang="zh-CN" b="0" i="0" dirty="0">
                <a:solidFill>
                  <a:srgbClr val="464646"/>
                </a:solidFill>
                <a:effectLst/>
                <a:latin typeface="simsun" panose="02010600030101010101" pitchFamily="2" charset="-122"/>
                <a:ea typeface="simsun" panose="02010600030101010101" pitchFamily="2" charset="-122"/>
              </a:rPr>
              <a:t>PC</a:t>
            </a:r>
            <a:r>
              <a:rPr lang="zh-CN" altLang="en-US" b="0" i="0" dirty="0">
                <a:solidFill>
                  <a:srgbClr val="464646"/>
                </a:solidFill>
                <a:effectLst/>
                <a:latin typeface="simsun" panose="02010600030101010101" pitchFamily="2" charset="-122"/>
                <a:ea typeface="simsun" panose="02010600030101010101" pitchFamily="2" charset="-122"/>
              </a:rPr>
              <a:t>上的很多观看照片的软件对于这一点的解决方法是提供两个按钮，一个用于将照片顺时针旋转</a:t>
            </a:r>
            <a:r>
              <a:rPr lang="en-US" altLang="zh-CN" b="0" i="0" dirty="0">
                <a:solidFill>
                  <a:srgbClr val="464646"/>
                </a:solidFill>
                <a:effectLst/>
                <a:latin typeface="simsun" panose="02010600030101010101" pitchFamily="2" charset="-122"/>
                <a:ea typeface="simsun" panose="02010600030101010101" pitchFamily="2" charset="-122"/>
              </a:rPr>
              <a:t>90</a:t>
            </a:r>
            <a:r>
              <a:rPr lang="zh-CN" altLang="en-US" b="0" i="0" dirty="0">
                <a:solidFill>
                  <a:srgbClr val="464646"/>
                </a:solidFill>
                <a:effectLst/>
                <a:latin typeface="simsun" panose="02010600030101010101" pitchFamily="2" charset="-122"/>
                <a:ea typeface="simsun" panose="02010600030101010101" pitchFamily="2" charset="-122"/>
              </a:rPr>
              <a:t>度，另一个用于将照片逆时针旋转</a:t>
            </a:r>
            <a:r>
              <a:rPr lang="en-US" altLang="zh-CN" b="0" i="0" dirty="0">
                <a:solidFill>
                  <a:srgbClr val="464646"/>
                </a:solidFill>
                <a:effectLst/>
                <a:latin typeface="simsun" panose="02010600030101010101" pitchFamily="2" charset="-122"/>
                <a:ea typeface="simsun" panose="02010600030101010101" pitchFamily="2" charset="-122"/>
              </a:rPr>
              <a:t>90</a:t>
            </a:r>
            <a:r>
              <a:rPr lang="zh-CN" altLang="en-US" b="0" i="0" dirty="0">
                <a:solidFill>
                  <a:srgbClr val="464646"/>
                </a:solidFill>
                <a:effectLst/>
                <a:latin typeface="simsun" panose="02010600030101010101" pitchFamily="2" charset="-122"/>
                <a:ea typeface="simsun" panose="02010600030101010101" pitchFamily="2" charset="-122"/>
              </a:rPr>
              <a:t>度。这的确解决了问题，但是太麻烦了，尤其是当你有很多这样拍摄方向不一致的照片时。在</a:t>
            </a:r>
            <a:r>
              <a:rPr lang="en-US" altLang="zh-CN" b="0" i="0" dirty="0">
                <a:solidFill>
                  <a:srgbClr val="464646"/>
                </a:solidFill>
                <a:effectLst/>
                <a:latin typeface="simsun" panose="02010600030101010101" pitchFamily="2" charset="-122"/>
                <a:ea typeface="simsun" panose="02010600030101010101" pitchFamily="2" charset="-122"/>
              </a:rPr>
              <a:t>iPhone</a:t>
            </a:r>
            <a:r>
              <a:rPr lang="zh-CN" altLang="en-US" b="0" i="0" dirty="0">
                <a:solidFill>
                  <a:srgbClr val="464646"/>
                </a:solidFill>
                <a:effectLst/>
                <a:latin typeface="simsun" panose="02010600030101010101" pitchFamily="2" charset="-122"/>
                <a:ea typeface="simsun" panose="02010600030101010101" pitchFamily="2" charset="-122"/>
              </a:rPr>
              <a:t>上，这个问题被彻底解决了：当你看到照片需要横向观看时，你只需将手机横着摆放就可以了，系统在检测到这个摆放位置变化的信号后会自动将照片横向显示。这将是多么方便和自然呀。除了照片管理软件外，</a:t>
            </a:r>
            <a:r>
              <a:rPr lang="en-US" altLang="zh-CN" b="0" i="0" dirty="0">
                <a:solidFill>
                  <a:srgbClr val="464646"/>
                </a:solidFill>
                <a:effectLst/>
                <a:latin typeface="simsun" panose="02010600030101010101" pitchFamily="2" charset="-122"/>
                <a:ea typeface="simsun" panose="02010600030101010101" pitchFamily="2" charset="-122"/>
              </a:rPr>
              <a:t>iPhone</a:t>
            </a:r>
            <a:r>
              <a:rPr lang="zh-CN" altLang="en-US" b="0" i="0" dirty="0">
                <a:solidFill>
                  <a:srgbClr val="464646"/>
                </a:solidFill>
                <a:effectLst/>
                <a:latin typeface="simsun" panose="02010600030101010101" pitchFamily="2" charset="-122"/>
                <a:ea typeface="simsun" panose="02010600030101010101" pitchFamily="2" charset="-122"/>
              </a:rPr>
              <a:t>上的所有其它软件都能根据当前手机的方位相应地调整显示内容和布局。</a:t>
            </a:r>
            <a:endParaRPr lang="en-US" altLang="zh-CN" b="0" i="0" dirty="0">
              <a:solidFill>
                <a:srgbClr val="464646"/>
              </a:solidFill>
              <a:effectLst/>
              <a:latin typeface="simsun" panose="02010600030101010101" pitchFamily="2" charset="-122"/>
              <a:ea typeface="simsun" panose="02010600030101010101" pitchFamily="2" charset="-122"/>
            </a:endParaRPr>
          </a:p>
          <a:p>
            <a:endParaRPr lang="en-US" altLang="zh-CN" b="0" i="0" dirty="0">
              <a:solidFill>
                <a:srgbClr val="464646"/>
              </a:solidFill>
              <a:effectLst/>
              <a:latin typeface="simsun" panose="02010600030101010101" pitchFamily="2" charset="-122"/>
              <a:ea typeface="simsun" panose="02010600030101010101" pitchFamily="2" charset="-122"/>
            </a:endParaRPr>
          </a:p>
          <a:p>
            <a:r>
              <a:rPr lang="en-US" altLang="zh-CN" b="1" i="0" dirty="0">
                <a:solidFill>
                  <a:srgbClr val="464646"/>
                </a:solidFill>
                <a:effectLst/>
                <a:latin typeface="simsun" panose="02010600030101010101" pitchFamily="2" charset="-122"/>
                <a:ea typeface="simsun" panose="02010600030101010101" pitchFamily="2" charset="-122"/>
              </a:rPr>
              <a:t>2.2  </a:t>
            </a:r>
            <a:r>
              <a:rPr lang="zh-CN" altLang="en-US" b="1" i="0" dirty="0">
                <a:solidFill>
                  <a:srgbClr val="464646"/>
                </a:solidFill>
                <a:effectLst/>
                <a:latin typeface="simsun" panose="02010600030101010101" pitchFamily="2" charset="-122"/>
                <a:ea typeface="simsun" panose="02010600030101010101" pitchFamily="2" charset="-122"/>
              </a:rPr>
              <a:t>接近性传感器和环境光线传感器</a:t>
            </a:r>
            <a:endParaRPr lang="en-US" altLang="zh-CN" b="0" i="0" dirty="0">
              <a:solidFill>
                <a:srgbClr val="464646"/>
              </a:solidFill>
              <a:effectLst/>
              <a:latin typeface="simsun" panose="02010600030101010101" pitchFamily="2" charset="-122"/>
              <a:ea typeface="simsun" panose="02010600030101010101" pitchFamily="2" charset="-122"/>
            </a:endParaRPr>
          </a:p>
          <a:p>
            <a:r>
              <a:rPr lang="zh-CN" altLang="en-US" b="0" i="0" dirty="0">
                <a:solidFill>
                  <a:srgbClr val="464646"/>
                </a:solidFill>
                <a:effectLst/>
                <a:latin typeface="simsun" panose="02010600030101010101" pitchFamily="2" charset="-122"/>
                <a:ea typeface="simsun" panose="02010600030101010101" pitchFamily="2" charset="-122"/>
              </a:rPr>
              <a:t>它的接近性传感器可以检测出用户何时把</a:t>
            </a:r>
            <a:r>
              <a:rPr lang="en-US" altLang="zh-CN" b="0" i="0" dirty="0">
                <a:solidFill>
                  <a:srgbClr val="464646"/>
                </a:solidFill>
                <a:effectLst/>
                <a:latin typeface="simsun" panose="02010600030101010101" pitchFamily="2" charset="-122"/>
                <a:ea typeface="simsun" panose="02010600030101010101" pitchFamily="2" charset="-122"/>
              </a:rPr>
              <a:t>iPhone</a:t>
            </a:r>
            <a:r>
              <a:rPr lang="zh-CN" altLang="en-US" b="0" i="0" dirty="0">
                <a:solidFill>
                  <a:srgbClr val="464646"/>
                </a:solidFill>
                <a:effectLst/>
                <a:latin typeface="simsun" panose="02010600030101010101" pitchFamily="2" charset="-122"/>
                <a:ea typeface="simsun" panose="02010600030101010101" pitchFamily="2" charset="-122"/>
              </a:rPr>
              <a:t>拿到了耳朵附近，这样它就可以关闭屏幕，达到省电和防止屏幕被误触碰的目的。它的环境光线传感器可以感知到周围光线的强度，从而可以自动对显示屏的亮度进行调整，这样就可以更好地提高用户观看屏幕时的体验，同时在某些情况下也起到了节电的作用。</a:t>
            </a:r>
            <a:endParaRPr lang="en-US" altLang="zh-CN" b="0" i="0" dirty="0">
              <a:solidFill>
                <a:srgbClr val="464646"/>
              </a:solidFill>
              <a:effectLst/>
              <a:latin typeface="simsun" panose="02010600030101010101" pitchFamily="2" charset="-122"/>
              <a:ea typeface="simsun" panose="02010600030101010101" pitchFamily="2" charset="-122"/>
            </a:endParaRPr>
          </a:p>
          <a:p>
            <a:r>
              <a:rPr lang="en-US" altLang="zh-CN" b="0" i="0" dirty="0">
                <a:solidFill>
                  <a:srgbClr val="464646"/>
                </a:solidFill>
                <a:effectLst/>
                <a:latin typeface="simsun" panose="02010600030101010101" pitchFamily="2" charset="-122"/>
                <a:ea typeface="simsun" panose="02010600030101010101" pitchFamily="2" charset="-122"/>
              </a:rPr>
              <a:t>iPhone</a:t>
            </a:r>
            <a:r>
              <a:rPr lang="zh-CN" altLang="en-US" b="0" i="0" dirty="0">
                <a:solidFill>
                  <a:srgbClr val="464646"/>
                </a:solidFill>
                <a:effectLst/>
                <a:latin typeface="simsun" panose="02010600030101010101" pitchFamily="2" charset="-122"/>
                <a:ea typeface="simsun" panose="02010600030101010101" pitchFamily="2" charset="-122"/>
              </a:rPr>
              <a:t>的一个遗憾是没有内置</a:t>
            </a:r>
            <a:r>
              <a:rPr lang="en-US" altLang="zh-CN" b="0" i="0" dirty="0">
                <a:solidFill>
                  <a:srgbClr val="464646"/>
                </a:solidFill>
                <a:effectLst/>
                <a:latin typeface="simsun" panose="02010600030101010101" pitchFamily="2" charset="-122"/>
                <a:ea typeface="simsun" panose="02010600030101010101" pitchFamily="2" charset="-122"/>
              </a:rPr>
              <a:t>GPS</a:t>
            </a:r>
            <a:r>
              <a:rPr lang="zh-CN" altLang="en-US" b="0" i="0" dirty="0">
                <a:solidFill>
                  <a:srgbClr val="464646"/>
                </a:solidFill>
                <a:effectLst/>
                <a:latin typeface="simsun" panose="02010600030101010101" pitchFamily="2" charset="-122"/>
                <a:ea typeface="simsun" panose="02010600030101010101" pitchFamily="2" charset="-122"/>
              </a:rPr>
              <a:t>功能</a:t>
            </a:r>
            <a:endParaRPr lang="en-US" altLang="zh-CN" b="0" i="0" dirty="0">
              <a:solidFill>
                <a:srgbClr val="464646"/>
              </a:solidFill>
              <a:effectLst/>
              <a:latin typeface="simsun" panose="02010600030101010101" pitchFamily="2" charset="-122"/>
              <a:ea typeface="simsun" panose="02010600030101010101" pitchFamily="2" charset="-122"/>
            </a:endParaRPr>
          </a:p>
          <a:p>
            <a:endParaRPr lang="en-US" altLang="zh-CN" b="0" i="0" dirty="0">
              <a:solidFill>
                <a:srgbClr val="464646"/>
              </a:solidFill>
              <a:effectLst/>
              <a:latin typeface="simsun" panose="02010600030101010101" pitchFamily="2" charset="-122"/>
              <a:ea typeface="simsun"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17F814D1-61A4-4A4D-A70A-3655F9481C05}" type="slidenum">
              <a:rPr lang="zh-CN" altLang="en-US" smtClean="0"/>
              <a:t>3</a:t>
            </a:fld>
            <a:endParaRPr lang="zh-CN" altLang="en-US"/>
          </a:p>
        </p:txBody>
      </p:sp>
    </p:spTree>
    <p:extLst>
      <p:ext uri="{BB962C8B-B14F-4D97-AF65-F5344CB8AC3E}">
        <p14:creationId xmlns:p14="http://schemas.microsoft.com/office/powerpoint/2010/main" val="2127371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F814D1-61A4-4A4D-A70A-3655F9481C05}" type="slidenum">
              <a:rPr lang="zh-CN" altLang="en-US" smtClean="0"/>
              <a:t>7</a:t>
            </a:fld>
            <a:endParaRPr lang="zh-CN" altLang="en-US"/>
          </a:p>
        </p:txBody>
      </p:sp>
    </p:spTree>
    <p:extLst>
      <p:ext uri="{BB962C8B-B14F-4D97-AF65-F5344CB8AC3E}">
        <p14:creationId xmlns:p14="http://schemas.microsoft.com/office/powerpoint/2010/main" val="4465360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交互变得简单，不易感知</a:t>
            </a:r>
            <a:endParaRPr lang="en-US" altLang="zh-CN" dirty="0"/>
          </a:p>
          <a:p>
            <a:r>
              <a:rPr lang="zh-CN" altLang="en-US" dirty="0"/>
              <a:t>生物识别</a:t>
            </a:r>
            <a:endParaRPr lang="en-US" altLang="zh-CN" dirty="0"/>
          </a:p>
          <a:p>
            <a:r>
              <a:rPr lang="zh-CN" altLang="en-US" dirty="0"/>
              <a:t>“智能家居应该具有主动智能”原生全宅智能家居 天黑了 有点热</a:t>
            </a:r>
          </a:p>
        </p:txBody>
      </p:sp>
      <p:sp>
        <p:nvSpPr>
          <p:cNvPr id="4" name="灯片编号占位符 3"/>
          <p:cNvSpPr>
            <a:spLocks noGrp="1"/>
          </p:cNvSpPr>
          <p:nvPr>
            <p:ph type="sldNum" sz="quarter" idx="5"/>
          </p:nvPr>
        </p:nvSpPr>
        <p:spPr/>
        <p:txBody>
          <a:bodyPr/>
          <a:lstStyle/>
          <a:p>
            <a:fld id="{17F814D1-61A4-4A4D-A70A-3655F9481C05}" type="slidenum">
              <a:rPr lang="zh-CN" altLang="en-US" smtClean="0"/>
              <a:t>8</a:t>
            </a:fld>
            <a:endParaRPr lang="zh-CN" altLang="en-US"/>
          </a:p>
        </p:txBody>
      </p:sp>
    </p:spTree>
    <p:extLst>
      <p:ext uri="{BB962C8B-B14F-4D97-AF65-F5344CB8AC3E}">
        <p14:creationId xmlns:p14="http://schemas.microsoft.com/office/powerpoint/2010/main" val="20933659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7F814D1-61A4-4A4D-A70A-3655F9481C05}" type="slidenum">
              <a:rPr lang="zh-CN" altLang="en-US" smtClean="0"/>
              <a:t>14</a:t>
            </a:fld>
            <a:endParaRPr lang="zh-CN" altLang="en-US"/>
          </a:p>
        </p:txBody>
      </p:sp>
    </p:spTree>
    <p:extLst>
      <p:ext uri="{BB962C8B-B14F-4D97-AF65-F5344CB8AC3E}">
        <p14:creationId xmlns:p14="http://schemas.microsoft.com/office/powerpoint/2010/main" val="1042111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Pinterest</a:t>
            </a:r>
            <a:endParaRPr lang="zh-CN" altLang="en-US" dirty="0"/>
          </a:p>
        </p:txBody>
      </p:sp>
      <p:sp>
        <p:nvSpPr>
          <p:cNvPr id="4" name="灯片编号占位符 3"/>
          <p:cNvSpPr>
            <a:spLocks noGrp="1"/>
          </p:cNvSpPr>
          <p:nvPr>
            <p:ph type="sldNum" sz="quarter" idx="5"/>
          </p:nvPr>
        </p:nvSpPr>
        <p:spPr/>
        <p:txBody>
          <a:bodyPr/>
          <a:lstStyle/>
          <a:p>
            <a:fld id="{17F814D1-61A4-4A4D-A70A-3655F9481C05}" type="slidenum">
              <a:rPr lang="zh-CN" altLang="en-US" smtClean="0"/>
              <a:t>21</a:t>
            </a:fld>
            <a:endParaRPr lang="zh-CN" altLang="en-US"/>
          </a:p>
        </p:txBody>
      </p:sp>
    </p:spTree>
    <p:extLst>
      <p:ext uri="{BB962C8B-B14F-4D97-AF65-F5344CB8AC3E}">
        <p14:creationId xmlns:p14="http://schemas.microsoft.com/office/powerpoint/2010/main" val="889649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i="0" dirty="0">
                <a:effectLst/>
                <a:latin typeface="PingFang SC"/>
              </a:rPr>
              <a:t>3D</a:t>
            </a:r>
            <a:r>
              <a:rPr lang="zh-CN" altLang="en-US" b="1" i="0" dirty="0">
                <a:effectLst/>
                <a:latin typeface="PingFang SC"/>
              </a:rPr>
              <a:t>效果，柔和阴影，图层和浮动元素</a:t>
            </a:r>
          </a:p>
        </p:txBody>
      </p:sp>
      <p:sp>
        <p:nvSpPr>
          <p:cNvPr id="4" name="灯片编号占位符 3"/>
          <p:cNvSpPr>
            <a:spLocks noGrp="1"/>
          </p:cNvSpPr>
          <p:nvPr>
            <p:ph type="sldNum" sz="quarter" idx="5"/>
          </p:nvPr>
        </p:nvSpPr>
        <p:spPr/>
        <p:txBody>
          <a:bodyPr/>
          <a:lstStyle/>
          <a:p>
            <a:fld id="{17F814D1-61A4-4A4D-A70A-3655F9481C05}" type="slidenum">
              <a:rPr lang="zh-CN" altLang="en-US" smtClean="0"/>
              <a:t>23</a:t>
            </a:fld>
            <a:endParaRPr lang="zh-CN" altLang="en-US"/>
          </a:p>
        </p:txBody>
      </p:sp>
    </p:spTree>
    <p:extLst>
      <p:ext uri="{BB962C8B-B14F-4D97-AF65-F5344CB8AC3E}">
        <p14:creationId xmlns:p14="http://schemas.microsoft.com/office/powerpoint/2010/main" val="6722627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微交互动画</a:t>
            </a:r>
          </a:p>
        </p:txBody>
      </p:sp>
      <p:sp>
        <p:nvSpPr>
          <p:cNvPr id="4" name="灯片编号占位符 3"/>
          <p:cNvSpPr>
            <a:spLocks noGrp="1"/>
          </p:cNvSpPr>
          <p:nvPr>
            <p:ph type="sldNum" sz="quarter" idx="5"/>
          </p:nvPr>
        </p:nvSpPr>
        <p:spPr/>
        <p:txBody>
          <a:bodyPr/>
          <a:lstStyle/>
          <a:p>
            <a:fld id="{17F814D1-61A4-4A4D-A70A-3655F9481C05}" type="slidenum">
              <a:rPr lang="zh-CN" altLang="en-US" smtClean="0"/>
              <a:t>24</a:t>
            </a:fld>
            <a:endParaRPr lang="zh-CN" altLang="en-US"/>
          </a:p>
        </p:txBody>
      </p:sp>
    </p:spTree>
    <p:extLst>
      <p:ext uri="{BB962C8B-B14F-4D97-AF65-F5344CB8AC3E}">
        <p14:creationId xmlns:p14="http://schemas.microsoft.com/office/powerpoint/2010/main" val="4560813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01862E-1782-49C0-ADC7-A312F55872F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6E2D90A-2E56-40EB-A2BB-E46B166582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EA4A1C05-4BB5-47D2-80CE-D17C3699E2C3}"/>
              </a:ext>
            </a:extLst>
          </p:cNvPr>
          <p:cNvSpPr>
            <a:spLocks noGrp="1"/>
          </p:cNvSpPr>
          <p:nvPr>
            <p:ph type="dt" sz="half" idx="10"/>
          </p:nvPr>
        </p:nvSpPr>
        <p:spPr/>
        <p:txBody>
          <a:bodyPr/>
          <a:lstStyle/>
          <a:p>
            <a:fld id="{0E0C45B3-7887-4CAD-9095-D1D455AA923F}" type="datetimeFigureOut">
              <a:rPr lang="zh-CN" altLang="en-US" smtClean="0"/>
              <a:t>2020/11/25</a:t>
            </a:fld>
            <a:endParaRPr lang="zh-CN" altLang="en-US"/>
          </a:p>
        </p:txBody>
      </p:sp>
      <p:sp>
        <p:nvSpPr>
          <p:cNvPr id="5" name="页脚占位符 4">
            <a:extLst>
              <a:ext uri="{FF2B5EF4-FFF2-40B4-BE49-F238E27FC236}">
                <a16:creationId xmlns:a16="http://schemas.microsoft.com/office/drawing/2014/main" id="{1100AFAA-061F-484E-86A9-052BE24DAF9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D1843EB-AD32-4765-BE33-2DE6B5786C1C}"/>
              </a:ext>
            </a:extLst>
          </p:cNvPr>
          <p:cNvSpPr>
            <a:spLocks noGrp="1"/>
          </p:cNvSpPr>
          <p:nvPr>
            <p:ph type="sldNum" sz="quarter" idx="12"/>
          </p:nvPr>
        </p:nvSpPr>
        <p:spPr/>
        <p:txBody>
          <a:body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1883850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B9AC6F-57D2-49C3-88E1-ADC6435D1DF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A92D9EF-E3A5-4FA6-8E53-AFB5AF8798F9}"/>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C925A6D-1CE2-4E46-8370-1CF3F70E44C8}"/>
              </a:ext>
            </a:extLst>
          </p:cNvPr>
          <p:cNvSpPr>
            <a:spLocks noGrp="1"/>
          </p:cNvSpPr>
          <p:nvPr>
            <p:ph type="dt" sz="half" idx="10"/>
          </p:nvPr>
        </p:nvSpPr>
        <p:spPr/>
        <p:txBody>
          <a:bodyPr/>
          <a:lstStyle/>
          <a:p>
            <a:fld id="{0E0C45B3-7887-4CAD-9095-D1D455AA923F}" type="datetimeFigureOut">
              <a:rPr lang="zh-CN" altLang="en-US" smtClean="0"/>
              <a:t>2020/11/25</a:t>
            </a:fld>
            <a:endParaRPr lang="zh-CN" altLang="en-US"/>
          </a:p>
        </p:txBody>
      </p:sp>
      <p:sp>
        <p:nvSpPr>
          <p:cNvPr id="5" name="页脚占位符 4">
            <a:extLst>
              <a:ext uri="{FF2B5EF4-FFF2-40B4-BE49-F238E27FC236}">
                <a16:creationId xmlns:a16="http://schemas.microsoft.com/office/drawing/2014/main" id="{3C375A30-A823-49A3-AE33-634C5F85581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5B7899B-4DCB-4476-AEA3-CE865E4EF38F}"/>
              </a:ext>
            </a:extLst>
          </p:cNvPr>
          <p:cNvSpPr>
            <a:spLocks noGrp="1"/>
          </p:cNvSpPr>
          <p:nvPr>
            <p:ph type="sldNum" sz="quarter" idx="12"/>
          </p:nvPr>
        </p:nvSpPr>
        <p:spPr/>
        <p:txBody>
          <a:body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4105501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773E861B-7F29-4F8E-9C2D-2E699A6014A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E9FC9814-EE5E-4325-8999-2638567F37A6}"/>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6140DC3-68C5-4E69-A8FD-6F4E353453FA}"/>
              </a:ext>
            </a:extLst>
          </p:cNvPr>
          <p:cNvSpPr>
            <a:spLocks noGrp="1"/>
          </p:cNvSpPr>
          <p:nvPr>
            <p:ph type="dt" sz="half" idx="10"/>
          </p:nvPr>
        </p:nvSpPr>
        <p:spPr/>
        <p:txBody>
          <a:bodyPr/>
          <a:lstStyle/>
          <a:p>
            <a:fld id="{0E0C45B3-7887-4CAD-9095-D1D455AA923F}" type="datetimeFigureOut">
              <a:rPr lang="zh-CN" altLang="en-US" smtClean="0"/>
              <a:t>2020/11/25</a:t>
            </a:fld>
            <a:endParaRPr lang="zh-CN" altLang="en-US"/>
          </a:p>
        </p:txBody>
      </p:sp>
      <p:sp>
        <p:nvSpPr>
          <p:cNvPr id="5" name="页脚占位符 4">
            <a:extLst>
              <a:ext uri="{FF2B5EF4-FFF2-40B4-BE49-F238E27FC236}">
                <a16:creationId xmlns:a16="http://schemas.microsoft.com/office/drawing/2014/main" id="{0D2CC074-84B0-4257-9FE9-28E1DC36697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47415F0-3F0B-491F-BCE6-0419F1D430C8}"/>
              </a:ext>
            </a:extLst>
          </p:cNvPr>
          <p:cNvSpPr>
            <a:spLocks noGrp="1"/>
          </p:cNvSpPr>
          <p:nvPr>
            <p:ph type="sldNum" sz="quarter" idx="12"/>
          </p:nvPr>
        </p:nvSpPr>
        <p:spPr/>
        <p:txBody>
          <a:body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200191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B6548E-F93F-4694-93CC-74806F1470B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BA496C6-3E6D-4457-B24A-3C874B1853D1}"/>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1862154-5713-4970-97FE-AEA767F5A603}"/>
              </a:ext>
            </a:extLst>
          </p:cNvPr>
          <p:cNvSpPr>
            <a:spLocks noGrp="1"/>
          </p:cNvSpPr>
          <p:nvPr>
            <p:ph type="dt" sz="half" idx="10"/>
          </p:nvPr>
        </p:nvSpPr>
        <p:spPr/>
        <p:txBody>
          <a:bodyPr/>
          <a:lstStyle/>
          <a:p>
            <a:fld id="{0E0C45B3-7887-4CAD-9095-D1D455AA923F}" type="datetimeFigureOut">
              <a:rPr lang="zh-CN" altLang="en-US" smtClean="0"/>
              <a:t>2020/11/25</a:t>
            </a:fld>
            <a:endParaRPr lang="zh-CN" altLang="en-US"/>
          </a:p>
        </p:txBody>
      </p:sp>
      <p:sp>
        <p:nvSpPr>
          <p:cNvPr id="5" name="页脚占位符 4">
            <a:extLst>
              <a:ext uri="{FF2B5EF4-FFF2-40B4-BE49-F238E27FC236}">
                <a16:creationId xmlns:a16="http://schemas.microsoft.com/office/drawing/2014/main" id="{F24ACEDD-09AA-46D6-975D-F58FC42D74C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CE61C16-E286-4C92-B909-751246B52968}"/>
              </a:ext>
            </a:extLst>
          </p:cNvPr>
          <p:cNvSpPr>
            <a:spLocks noGrp="1"/>
          </p:cNvSpPr>
          <p:nvPr>
            <p:ph type="sldNum" sz="quarter" idx="12"/>
          </p:nvPr>
        </p:nvSpPr>
        <p:spPr/>
        <p:txBody>
          <a:body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27458549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9550DA-10F6-4EC4-B0F8-E52FFA81A97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62AEC77-BD32-4F08-911B-FB6787C038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F5A034F9-6B50-41AA-AC9F-5C516F47A25D}"/>
              </a:ext>
            </a:extLst>
          </p:cNvPr>
          <p:cNvSpPr>
            <a:spLocks noGrp="1"/>
          </p:cNvSpPr>
          <p:nvPr>
            <p:ph type="dt" sz="half" idx="10"/>
          </p:nvPr>
        </p:nvSpPr>
        <p:spPr/>
        <p:txBody>
          <a:bodyPr/>
          <a:lstStyle/>
          <a:p>
            <a:fld id="{0E0C45B3-7887-4CAD-9095-D1D455AA923F}" type="datetimeFigureOut">
              <a:rPr lang="zh-CN" altLang="en-US" smtClean="0"/>
              <a:t>2020/11/25</a:t>
            </a:fld>
            <a:endParaRPr lang="zh-CN" altLang="en-US"/>
          </a:p>
        </p:txBody>
      </p:sp>
      <p:sp>
        <p:nvSpPr>
          <p:cNvPr id="5" name="页脚占位符 4">
            <a:extLst>
              <a:ext uri="{FF2B5EF4-FFF2-40B4-BE49-F238E27FC236}">
                <a16:creationId xmlns:a16="http://schemas.microsoft.com/office/drawing/2014/main" id="{0956BF7A-3167-4BB5-8771-86D0E4AC857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B5D674D-0C4A-43C1-ACF6-7669B328BB48}"/>
              </a:ext>
            </a:extLst>
          </p:cNvPr>
          <p:cNvSpPr>
            <a:spLocks noGrp="1"/>
          </p:cNvSpPr>
          <p:nvPr>
            <p:ph type="sldNum" sz="quarter" idx="12"/>
          </p:nvPr>
        </p:nvSpPr>
        <p:spPr/>
        <p:txBody>
          <a:body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1741353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A9DA40-0082-41B3-86EE-4326344DBCD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B3B4B49-D8BA-409E-BFFD-0EF581BF94EC}"/>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E7B71041-BDD4-44E5-8C98-BF76057B86A4}"/>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07402D18-F090-459F-BD14-383C57A8216A}"/>
              </a:ext>
            </a:extLst>
          </p:cNvPr>
          <p:cNvSpPr>
            <a:spLocks noGrp="1"/>
          </p:cNvSpPr>
          <p:nvPr>
            <p:ph type="dt" sz="half" idx="10"/>
          </p:nvPr>
        </p:nvSpPr>
        <p:spPr/>
        <p:txBody>
          <a:bodyPr/>
          <a:lstStyle/>
          <a:p>
            <a:fld id="{0E0C45B3-7887-4CAD-9095-D1D455AA923F}" type="datetimeFigureOut">
              <a:rPr lang="zh-CN" altLang="en-US" smtClean="0"/>
              <a:t>2020/11/25</a:t>
            </a:fld>
            <a:endParaRPr lang="zh-CN" altLang="en-US"/>
          </a:p>
        </p:txBody>
      </p:sp>
      <p:sp>
        <p:nvSpPr>
          <p:cNvPr id="6" name="页脚占位符 5">
            <a:extLst>
              <a:ext uri="{FF2B5EF4-FFF2-40B4-BE49-F238E27FC236}">
                <a16:creationId xmlns:a16="http://schemas.microsoft.com/office/drawing/2014/main" id="{51112F34-0DB3-4AD9-BFB4-F3AC0BFEAB1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0AE3FA7-9405-4760-B3AF-2C302FAAA081}"/>
              </a:ext>
            </a:extLst>
          </p:cNvPr>
          <p:cNvSpPr>
            <a:spLocks noGrp="1"/>
          </p:cNvSpPr>
          <p:nvPr>
            <p:ph type="sldNum" sz="quarter" idx="12"/>
          </p:nvPr>
        </p:nvSpPr>
        <p:spPr/>
        <p:txBody>
          <a:body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2822301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D236F2-D37B-40CD-AA7A-88CCCC0B4AEF}"/>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3F08F98-27AB-4A17-87F1-FA00434CDC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DB196C6B-0163-42BC-8E9E-EEBBEC9E9EEC}"/>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AE4F5CB8-9CBF-41E9-86F8-AACDBAEF0F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F0922810-6376-49E4-819A-7288F086F1FE}"/>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FE82FB83-CFAE-4B49-AB3C-ABDF4BBC23CF}"/>
              </a:ext>
            </a:extLst>
          </p:cNvPr>
          <p:cNvSpPr>
            <a:spLocks noGrp="1"/>
          </p:cNvSpPr>
          <p:nvPr>
            <p:ph type="dt" sz="half" idx="10"/>
          </p:nvPr>
        </p:nvSpPr>
        <p:spPr/>
        <p:txBody>
          <a:bodyPr/>
          <a:lstStyle/>
          <a:p>
            <a:fld id="{0E0C45B3-7887-4CAD-9095-D1D455AA923F}" type="datetimeFigureOut">
              <a:rPr lang="zh-CN" altLang="en-US" smtClean="0"/>
              <a:t>2020/11/25</a:t>
            </a:fld>
            <a:endParaRPr lang="zh-CN" altLang="en-US"/>
          </a:p>
        </p:txBody>
      </p:sp>
      <p:sp>
        <p:nvSpPr>
          <p:cNvPr id="8" name="页脚占位符 7">
            <a:extLst>
              <a:ext uri="{FF2B5EF4-FFF2-40B4-BE49-F238E27FC236}">
                <a16:creationId xmlns:a16="http://schemas.microsoft.com/office/drawing/2014/main" id="{EA4928CC-F428-45B2-9F12-CDD4B02988D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712FE912-6D77-444D-AB35-11CD4684CC5D}"/>
              </a:ext>
            </a:extLst>
          </p:cNvPr>
          <p:cNvSpPr>
            <a:spLocks noGrp="1"/>
          </p:cNvSpPr>
          <p:nvPr>
            <p:ph type="sldNum" sz="quarter" idx="12"/>
          </p:nvPr>
        </p:nvSpPr>
        <p:spPr/>
        <p:txBody>
          <a:body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1620876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466774-38AA-4CB2-9120-2CCC42F3AD8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844F67F1-B2D2-4F24-BAE4-5FF2AD5EBB55}"/>
              </a:ext>
            </a:extLst>
          </p:cNvPr>
          <p:cNvSpPr>
            <a:spLocks noGrp="1"/>
          </p:cNvSpPr>
          <p:nvPr>
            <p:ph type="dt" sz="half" idx="10"/>
          </p:nvPr>
        </p:nvSpPr>
        <p:spPr/>
        <p:txBody>
          <a:bodyPr/>
          <a:lstStyle/>
          <a:p>
            <a:fld id="{0E0C45B3-7887-4CAD-9095-D1D455AA923F}" type="datetimeFigureOut">
              <a:rPr lang="zh-CN" altLang="en-US" smtClean="0"/>
              <a:t>2020/11/25</a:t>
            </a:fld>
            <a:endParaRPr lang="zh-CN" altLang="en-US"/>
          </a:p>
        </p:txBody>
      </p:sp>
      <p:sp>
        <p:nvSpPr>
          <p:cNvPr id="4" name="页脚占位符 3">
            <a:extLst>
              <a:ext uri="{FF2B5EF4-FFF2-40B4-BE49-F238E27FC236}">
                <a16:creationId xmlns:a16="http://schemas.microsoft.com/office/drawing/2014/main" id="{FEC9E602-82DC-422A-BF21-4AA98986733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9A882D2-518D-4A9A-9420-1AF322AC7EFC}"/>
              </a:ext>
            </a:extLst>
          </p:cNvPr>
          <p:cNvSpPr>
            <a:spLocks noGrp="1"/>
          </p:cNvSpPr>
          <p:nvPr>
            <p:ph type="sldNum" sz="quarter" idx="12"/>
          </p:nvPr>
        </p:nvSpPr>
        <p:spPr/>
        <p:txBody>
          <a:body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6201773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4ECD6ED-9699-4CAB-BB1F-1C936EC3B8D7}"/>
              </a:ext>
            </a:extLst>
          </p:cNvPr>
          <p:cNvSpPr>
            <a:spLocks noGrp="1"/>
          </p:cNvSpPr>
          <p:nvPr>
            <p:ph type="dt" sz="half" idx="10"/>
          </p:nvPr>
        </p:nvSpPr>
        <p:spPr/>
        <p:txBody>
          <a:bodyPr/>
          <a:lstStyle/>
          <a:p>
            <a:fld id="{0E0C45B3-7887-4CAD-9095-D1D455AA923F}" type="datetimeFigureOut">
              <a:rPr lang="zh-CN" altLang="en-US" smtClean="0"/>
              <a:t>2020/11/25</a:t>
            </a:fld>
            <a:endParaRPr lang="zh-CN" altLang="en-US"/>
          </a:p>
        </p:txBody>
      </p:sp>
      <p:sp>
        <p:nvSpPr>
          <p:cNvPr id="3" name="页脚占位符 2">
            <a:extLst>
              <a:ext uri="{FF2B5EF4-FFF2-40B4-BE49-F238E27FC236}">
                <a16:creationId xmlns:a16="http://schemas.microsoft.com/office/drawing/2014/main" id="{D056151D-C453-4024-B191-ED9188D6D0F5}"/>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1D6B129-5DF5-488F-BCBE-95BFBCED1C20}"/>
              </a:ext>
            </a:extLst>
          </p:cNvPr>
          <p:cNvSpPr>
            <a:spLocks noGrp="1"/>
          </p:cNvSpPr>
          <p:nvPr>
            <p:ph type="sldNum" sz="quarter" idx="12"/>
          </p:nvPr>
        </p:nvSpPr>
        <p:spPr/>
        <p:txBody>
          <a:body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2764641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84D2BA-936E-430C-8600-623C32DEEE4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BF2DA2B-C942-4EAC-A21D-48CF42C0C9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8EB33E8F-4202-4F57-BD95-3EDB877B7B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4297B205-822B-4D84-AD2F-15AD07BF0383}"/>
              </a:ext>
            </a:extLst>
          </p:cNvPr>
          <p:cNvSpPr>
            <a:spLocks noGrp="1"/>
          </p:cNvSpPr>
          <p:nvPr>
            <p:ph type="dt" sz="half" idx="10"/>
          </p:nvPr>
        </p:nvSpPr>
        <p:spPr/>
        <p:txBody>
          <a:bodyPr/>
          <a:lstStyle/>
          <a:p>
            <a:fld id="{0E0C45B3-7887-4CAD-9095-D1D455AA923F}" type="datetimeFigureOut">
              <a:rPr lang="zh-CN" altLang="en-US" smtClean="0"/>
              <a:t>2020/11/25</a:t>
            </a:fld>
            <a:endParaRPr lang="zh-CN" altLang="en-US"/>
          </a:p>
        </p:txBody>
      </p:sp>
      <p:sp>
        <p:nvSpPr>
          <p:cNvPr id="6" name="页脚占位符 5">
            <a:extLst>
              <a:ext uri="{FF2B5EF4-FFF2-40B4-BE49-F238E27FC236}">
                <a16:creationId xmlns:a16="http://schemas.microsoft.com/office/drawing/2014/main" id="{AF873B05-1EF1-44A5-94F3-6C5A7DF0E50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3D0A5E6-5887-496A-8784-0FCF683BDA3F}"/>
              </a:ext>
            </a:extLst>
          </p:cNvPr>
          <p:cNvSpPr>
            <a:spLocks noGrp="1"/>
          </p:cNvSpPr>
          <p:nvPr>
            <p:ph type="sldNum" sz="quarter" idx="12"/>
          </p:nvPr>
        </p:nvSpPr>
        <p:spPr/>
        <p:txBody>
          <a:body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1299937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A48547-41DF-4026-BCE3-90E42605E42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1D5F838-3393-43A6-96E6-353798E205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7B3E259-B4DA-4D36-9A75-6D4F14CF91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86B1B6E-F465-4290-8F29-42732511D82C}"/>
              </a:ext>
            </a:extLst>
          </p:cNvPr>
          <p:cNvSpPr>
            <a:spLocks noGrp="1"/>
          </p:cNvSpPr>
          <p:nvPr>
            <p:ph type="dt" sz="half" idx="10"/>
          </p:nvPr>
        </p:nvSpPr>
        <p:spPr/>
        <p:txBody>
          <a:bodyPr/>
          <a:lstStyle/>
          <a:p>
            <a:fld id="{0E0C45B3-7887-4CAD-9095-D1D455AA923F}" type="datetimeFigureOut">
              <a:rPr lang="zh-CN" altLang="en-US" smtClean="0"/>
              <a:t>2020/11/25</a:t>
            </a:fld>
            <a:endParaRPr lang="zh-CN" altLang="en-US"/>
          </a:p>
        </p:txBody>
      </p:sp>
      <p:sp>
        <p:nvSpPr>
          <p:cNvPr id="6" name="页脚占位符 5">
            <a:extLst>
              <a:ext uri="{FF2B5EF4-FFF2-40B4-BE49-F238E27FC236}">
                <a16:creationId xmlns:a16="http://schemas.microsoft.com/office/drawing/2014/main" id="{FB85C2D2-DE7C-4186-A679-530D8313EEE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F783BA9-51E6-4646-B1C8-C91BFECD51FC}"/>
              </a:ext>
            </a:extLst>
          </p:cNvPr>
          <p:cNvSpPr>
            <a:spLocks noGrp="1"/>
          </p:cNvSpPr>
          <p:nvPr>
            <p:ph type="sldNum" sz="quarter" idx="12"/>
          </p:nvPr>
        </p:nvSpPr>
        <p:spPr/>
        <p:txBody>
          <a:body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531001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3C3D1F2-8497-4346-A76C-7651CA1FA0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D2C952ED-9EDC-46F5-9909-28F5D30B7E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D653F0D-A8D9-4435-9DAA-DFA5F1FD95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0C45B3-7887-4CAD-9095-D1D455AA923F}" type="datetimeFigureOut">
              <a:rPr lang="zh-CN" altLang="en-US" smtClean="0"/>
              <a:t>2020/11/25</a:t>
            </a:fld>
            <a:endParaRPr lang="zh-CN" altLang="en-US"/>
          </a:p>
        </p:txBody>
      </p:sp>
      <p:sp>
        <p:nvSpPr>
          <p:cNvPr id="5" name="页脚占位符 4">
            <a:extLst>
              <a:ext uri="{FF2B5EF4-FFF2-40B4-BE49-F238E27FC236}">
                <a16:creationId xmlns:a16="http://schemas.microsoft.com/office/drawing/2014/main" id="{105E9B9C-B848-4751-8C4D-335F7DBB8E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37378CA-4D2F-43FA-9FAC-08B3FDB374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9F1124-586A-4C24-827D-6BCB7634D3CD}" type="slidenum">
              <a:rPr lang="zh-CN" altLang="en-US" smtClean="0"/>
              <a:t>‹#›</a:t>
            </a:fld>
            <a:endParaRPr lang="zh-CN" altLang="en-US"/>
          </a:p>
        </p:txBody>
      </p:sp>
    </p:spTree>
    <p:extLst>
      <p:ext uri="{BB962C8B-B14F-4D97-AF65-F5344CB8AC3E}">
        <p14:creationId xmlns:p14="http://schemas.microsoft.com/office/powerpoint/2010/main" val="14804156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jp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9.gif"/><Relationship Id="rId4" Type="http://schemas.openxmlformats.org/officeDocument/2006/relationships/image" Target="../media/image18.gif"/></Relationships>
</file>

<file path=ppt/slides/_rels/slide25.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8" Type="http://schemas.openxmlformats.org/officeDocument/2006/relationships/hyperlink" Target="https://www.sohu.com/a/328956146_222745" TargetMode="External"/><Relationship Id="rId3" Type="http://schemas.openxmlformats.org/officeDocument/2006/relationships/hyperlink" Target="https://material.io/design/introduction/#principles" TargetMode="External"/><Relationship Id="rId7" Type="http://schemas.openxmlformats.org/officeDocument/2006/relationships/hyperlink" Target="https://www.sohu.com/a/325975620_222745"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hyperlink" Target="http://www.woshipm.com/ucd/2389400.html" TargetMode="External"/><Relationship Id="rId5" Type="http://schemas.openxmlformats.org/officeDocument/2006/relationships/hyperlink" Target="https://www.zhihu.com/question/19788122" TargetMode="External"/><Relationship Id="rId4" Type="http://schemas.openxmlformats.org/officeDocument/2006/relationships/hyperlink" Target="https://zhuanlan.zhihu.com/p/150426652"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bilibili.com/video/av11261506?from=search&amp;seid=15680580320069405921"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www.bilibili.com/video/BV1cy4y1k7A2" TargetMode="External"/><Relationship Id="rId2" Type="http://schemas.openxmlformats.org/officeDocument/2006/relationships/hyperlink" Target="https://www.bilibili.com/video/av56432734?from=search&amp;seid=11576625456603011306" TargetMode="External"/><Relationship Id="rId1" Type="http://schemas.openxmlformats.org/officeDocument/2006/relationships/slideLayout" Target="../slideLayouts/slideLayout1.xml"/><Relationship Id="rId4" Type="http://schemas.openxmlformats.org/officeDocument/2006/relationships/hyperlink" Target="https://www.bilibili.com/video/av69358135"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497C487-B0EE-4820-A1EC-2E51A7D2A95A}"/>
              </a:ext>
            </a:extLst>
          </p:cNvPr>
          <p:cNvSpPr txBox="1"/>
          <p:nvPr/>
        </p:nvSpPr>
        <p:spPr>
          <a:xfrm>
            <a:off x="3901440" y="2306320"/>
            <a:ext cx="4389120" cy="707886"/>
          </a:xfrm>
          <a:prstGeom prst="rect">
            <a:avLst/>
          </a:prstGeom>
          <a:noFill/>
        </p:spPr>
        <p:txBody>
          <a:bodyPr wrap="square" rtlCol="0">
            <a:spAutoFit/>
          </a:bodyPr>
          <a:lstStyle/>
          <a:p>
            <a:pPr algn="ctr"/>
            <a:r>
              <a:rPr lang="zh-CN" altLang="en-US" sz="4000" b="1" dirty="0">
                <a:latin typeface="+mn-ea"/>
              </a:rPr>
              <a:t>交互与</a:t>
            </a:r>
            <a:r>
              <a:rPr lang="en-US" altLang="zh-CN" sz="4000" b="1" dirty="0">
                <a:latin typeface="+mn-ea"/>
              </a:rPr>
              <a:t>UI</a:t>
            </a:r>
            <a:endParaRPr lang="zh-CN" altLang="en-US" sz="4000" b="1" dirty="0">
              <a:latin typeface="+mn-ea"/>
            </a:endParaRPr>
          </a:p>
        </p:txBody>
      </p:sp>
      <p:sp>
        <p:nvSpPr>
          <p:cNvPr id="5" name="文本框 4">
            <a:extLst>
              <a:ext uri="{FF2B5EF4-FFF2-40B4-BE49-F238E27FC236}">
                <a16:creationId xmlns:a16="http://schemas.microsoft.com/office/drawing/2014/main" id="{D87C42D4-7981-4FBC-B42C-EBDA2A82D5F8}"/>
              </a:ext>
            </a:extLst>
          </p:cNvPr>
          <p:cNvSpPr txBox="1"/>
          <p:nvPr/>
        </p:nvSpPr>
        <p:spPr>
          <a:xfrm>
            <a:off x="3820160" y="4338320"/>
            <a:ext cx="4389120" cy="1296637"/>
          </a:xfrm>
          <a:prstGeom prst="rect">
            <a:avLst/>
          </a:prstGeom>
          <a:noFill/>
        </p:spPr>
        <p:txBody>
          <a:bodyPr wrap="square" rtlCol="0">
            <a:spAutoFit/>
          </a:bodyPr>
          <a:lstStyle/>
          <a:p>
            <a:pPr algn="ctr">
              <a:lnSpc>
                <a:spcPct val="150000"/>
              </a:lnSpc>
            </a:pPr>
            <a:r>
              <a:rPr lang="zh-CN" altLang="en-US" dirty="0">
                <a:latin typeface="+mn-ea"/>
              </a:rPr>
              <a:t>产品运营部门</a:t>
            </a:r>
            <a:endParaRPr lang="en-US" altLang="zh-CN" dirty="0">
              <a:latin typeface="+mn-ea"/>
            </a:endParaRPr>
          </a:p>
          <a:p>
            <a:pPr algn="ctr">
              <a:lnSpc>
                <a:spcPct val="150000"/>
              </a:lnSpc>
            </a:pPr>
            <a:r>
              <a:rPr lang="zh-CN" altLang="en-US" dirty="0">
                <a:latin typeface="+mn-ea"/>
              </a:rPr>
              <a:t>豌射</a:t>
            </a:r>
            <a:endParaRPr lang="en-US" altLang="zh-CN" dirty="0">
              <a:latin typeface="+mn-ea"/>
            </a:endParaRPr>
          </a:p>
          <a:p>
            <a:pPr algn="ctr">
              <a:lnSpc>
                <a:spcPct val="150000"/>
              </a:lnSpc>
            </a:pPr>
            <a:r>
              <a:rPr lang="en-US" altLang="zh-CN" dirty="0">
                <a:latin typeface="+mn-ea"/>
              </a:rPr>
              <a:t>2020.11.24</a:t>
            </a:r>
            <a:endParaRPr lang="zh-CN" altLang="en-US" dirty="0">
              <a:latin typeface="+mn-ea"/>
            </a:endParaRPr>
          </a:p>
        </p:txBody>
      </p:sp>
      <p:sp>
        <p:nvSpPr>
          <p:cNvPr id="6" name="文本框 5">
            <a:extLst>
              <a:ext uri="{FF2B5EF4-FFF2-40B4-BE49-F238E27FC236}">
                <a16:creationId xmlns:a16="http://schemas.microsoft.com/office/drawing/2014/main" id="{8D4D2CDB-F652-418E-9E77-158A7956BC7A}"/>
              </a:ext>
            </a:extLst>
          </p:cNvPr>
          <p:cNvSpPr txBox="1"/>
          <p:nvPr/>
        </p:nvSpPr>
        <p:spPr>
          <a:xfrm>
            <a:off x="3820160" y="5634957"/>
            <a:ext cx="4389120" cy="341184"/>
          </a:xfrm>
          <a:prstGeom prst="rect">
            <a:avLst/>
          </a:prstGeom>
          <a:noFill/>
        </p:spPr>
        <p:txBody>
          <a:bodyPr wrap="square" rtlCol="0">
            <a:spAutoFit/>
          </a:bodyPr>
          <a:lstStyle/>
          <a:p>
            <a:pPr algn="ctr">
              <a:lnSpc>
                <a:spcPct val="150000"/>
              </a:lnSpc>
            </a:pPr>
            <a:r>
              <a:rPr lang="zh-CN" altLang="en-US" sz="1200" dirty="0">
                <a:latin typeface="+mn-ea"/>
              </a:rPr>
              <a:t>感谢 产品运营部门</a:t>
            </a:r>
            <a:r>
              <a:rPr lang="en-US" altLang="zh-CN" sz="1200" dirty="0">
                <a:latin typeface="+mn-ea"/>
              </a:rPr>
              <a:t> </a:t>
            </a:r>
            <a:r>
              <a:rPr lang="zh-CN" altLang="en-US" sz="1200" dirty="0">
                <a:latin typeface="+mn-ea"/>
              </a:rPr>
              <a:t>剩女</a:t>
            </a:r>
            <a:endParaRPr lang="en-US" altLang="zh-CN" sz="1200" dirty="0">
              <a:latin typeface="+mn-ea"/>
            </a:endParaRPr>
          </a:p>
        </p:txBody>
      </p:sp>
    </p:spTree>
    <p:extLst>
      <p:ext uri="{BB962C8B-B14F-4D97-AF65-F5344CB8AC3E}">
        <p14:creationId xmlns:p14="http://schemas.microsoft.com/office/powerpoint/2010/main" val="1178827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3051043"/>
            <a:ext cx="4389120" cy="755913"/>
          </a:xfrm>
          <a:prstGeom prst="rect">
            <a:avLst/>
          </a:prstGeom>
          <a:noFill/>
        </p:spPr>
        <p:txBody>
          <a:bodyPr wrap="square" rtlCol="0">
            <a:spAutoFit/>
          </a:bodyPr>
          <a:lstStyle/>
          <a:p>
            <a:pPr algn="ctr">
              <a:lnSpc>
                <a:spcPct val="150000"/>
              </a:lnSpc>
            </a:pPr>
            <a:r>
              <a:rPr lang="zh-CN" altLang="en-US" sz="3200" b="1" dirty="0">
                <a:latin typeface="+mn-ea"/>
              </a:rPr>
              <a:t>软件交互</a:t>
            </a:r>
            <a:endParaRPr lang="en-US" altLang="zh-CN" sz="3200" b="1" dirty="0">
              <a:latin typeface="+mn-ea"/>
            </a:endParaRPr>
          </a:p>
        </p:txBody>
      </p:sp>
    </p:spTree>
    <p:extLst>
      <p:ext uri="{BB962C8B-B14F-4D97-AF65-F5344CB8AC3E}">
        <p14:creationId xmlns:p14="http://schemas.microsoft.com/office/powerpoint/2010/main" val="726710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1748989"/>
            <a:ext cx="4389120" cy="3360022"/>
          </a:xfrm>
          <a:prstGeom prst="rect">
            <a:avLst/>
          </a:prstGeom>
          <a:noFill/>
        </p:spPr>
        <p:txBody>
          <a:bodyPr wrap="square" rtlCol="0">
            <a:spAutoFit/>
          </a:bodyPr>
          <a:lstStyle/>
          <a:p>
            <a:pPr algn="ctr">
              <a:lnSpc>
                <a:spcPct val="150000"/>
              </a:lnSpc>
            </a:pPr>
            <a:r>
              <a:rPr lang="zh-CN" altLang="en-US" sz="2400" dirty="0">
                <a:latin typeface="+mn-ea"/>
              </a:rPr>
              <a:t>点击</a:t>
            </a:r>
            <a:endParaRPr lang="en-US" altLang="zh-CN" sz="2400" dirty="0">
              <a:latin typeface="+mn-ea"/>
            </a:endParaRPr>
          </a:p>
          <a:p>
            <a:pPr algn="ctr">
              <a:lnSpc>
                <a:spcPct val="150000"/>
              </a:lnSpc>
            </a:pPr>
            <a:r>
              <a:rPr lang="zh-CN" altLang="en-US" sz="2400" dirty="0">
                <a:latin typeface="+mn-ea"/>
              </a:rPr>
              <a:t>双击</a:t>
            </a:r>
            <a:endParaRPr lang="en-US" altLang="zh-CN" sz="2400" dirty="0">
              <a:latin typeface="+mn-ea"/>
            </a:endParaRPr>
          </a:p>
          <a:p>
            <a:pPr algn="ctr">
              <a:lnSpc>
                <a:spcPct val="150000"/>
              </a:lnSpc>
            </a:pPr>
            <a:r>
              <a:rPr lang="zh-CN" altLang="en-US" sz="2400" dirty="0">
                <a:latin typeface="+mn-ea"/>
              </a:rPr>
              <a:t>滑动</a:t>
            </a:r>
            <a:endParaRPr lang="en-US" altLang="zh-CN" sz="2400" dirty="0">
              <a:latin typeface="+mn-ea"/>
            </a:endParaRPr>
          </a:p>
          <a:p>
            <a:pPr algn="ctr">
              <a:lnSpc>
                <a:spcPct val="150000"/>
              </a:lnSpc>
            </a:pPr>
            <a:r>
              <a:rPr lang="zh-CN" altLang="en-US" sz="2400" dirty="0">
                <a:latin typeface="+mn-ea"/>
              </a:rPr>
              <a:t>长按</a:t>
            </a:r>
            <a:endParaRPr lang="en-US" altLang="zh-CN" sz="2400" dirty="0">
              <a:latin typeface="+mn-ea"/>
            </a:endParaRPr>
          </a:p>
          <a:p>
            <a:pPr algn="ctr">
              <a:lnSpc>
                <a:spcPct val="150000"/>
              </a:lnSpc>
            </a:pPr>
            <a:r>
              <a:rPr lang="zh-CN" altLang="en-US" sz="2400" dirty="0">
                <a:latin typeface="+mn-ea"/>
              </a:rPr>
              <a:t>夹捏</a:t>
            </a:r>
            <a:endParaRPr lang="en-US" altLang="zh-CN" sz="2400" dirty="0">
              <a:latin typeface="+mn-ea"/>
            </a:endParaRPr>
          </a:p>
          <a:p>
            <a:pPr algn="ctr">
              <a:lnSpc>
                <a:spcPct val="150000"/>
              </a:lnSpc>
            </a:pPr>
            <a:r>
              <a:rPr lang="zh-CN" altLang="en-US" sz="2400" dirty="0">
                <a:latin typeface="+mn-ea"/>
              </a:rPr>
              <a:t>拖拽</a:t>
            </a:r>
            <a:endParaRPr lang="en-US" altLang="zh-CN" sz="3200" dirty="0">
              <a:latin typeface="+mn-ea"/>
            </a:endParaRPr>
          </a:p>
        </p:txBody>
      </p:sp>
    </p:spTree>
    <p:extLst>
      <p:ext uri="{BB962C8B-B14F-4D97-AF65-F5344CB8AC3E}">
        <p14:creationId xmlns:p14="http://schemas.microsoft.com/office/powerpoint/2010/main" val="888238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2579985"/>
            <a:ext cx="4389120" cy="1698029"/>
          </a:xfrm>
          <a:prstGeom prst="rect">
            <a:avLst/>
          </a:prstGeom>
          <a:noFill/>
        </p:spPr>
        <p:txBody>
          <a:bodyPr wrap="square" rtlCol="0">
            <a:spAutoFit/>
          </a:bodyPr>
          <a:lstStyle/>
          <a:p>
            <a:pPr algn="ctr">
              <a:lnSpc>
                <a:spcPct val="150000"/>
              </a:lnSpc>
            </a:pPr>
            <a:r>
              <a:rPr lang="zh-CN" altLang="en-US" sz="2400" dirty="0">
                <a:latin typeface="+mn-ea"/>
              </a:rPr>
              <a:t>简洁 稳定性</a:t>
            </a:r>
            <a:endParaRPr lang="en-US" altLang="zh-CN" sz="2400" dirty="0">
              <a:latin typeface="+mn-ea"/>
            </a:endParaRPr>
          </a:p>
          <a:p>
            <a:pPr algn="ctr">
              <a:lnSpc>
                <a:spcPct val="150000"/>
              </a:lnSpc>
            </a:pPr>
            <a:r>
              <a:rPr lang="zh-CN" altLang="en-US" sz="2400" dirty="0">
                <a:latin typeface="+mn-ea"/>
              </a:rPr>
              <a:t>精准 高效性</a:t>
            </a:r>
            <a:endParaRPr lang="en-US" altLang="zh-CN" sz="2400" dirty="0">
              <a:latin typeface="+mn-ea"/>
            </a:endParaRPr>
          </a:p>
          <a:p>
            <a:pPr algn="ctr">
              <a:lnSpc>
                <a:spcPct val="150000"/>
              </a:lnSpc>
            </a:pPr>
            <a:r>
              <a:rPr lang="zh-CN" altLang="en-US" sz="2400" dirty="0">
                <a:latin typeface="+mn-ea"/>
              </a:rPr>
              <a:t>自然 易用性</a:t>
            </a:r>
            <a:endParaRPr lang="en-US" altLang="zh-CN" sz="2400" dirty="0">
              <a:latin typeface="+mn-ea"/>
            </a:endParaRPr>
          </a:p>
        </p:txBody>
      </p:sp>
    </p:spTree>
    <p:extLst>
      <p:ext uri="{BB962C8B-B14F-4D97-AF65-F5344CB8AC3E}">
        <p14:creationId xmlns:p14="http://schemas.microsoft.com/office/powerpoint/2010/main" val="2532217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6799845" y="2980338"/>
            <a:ext cx="4389120" cy="590033"/>
          </a:xfrm>
          <a:prstGeom prst="rect">
            <a:avLst/>
          </a:prstGeom>
          <a:noFill/>
        </p:spPr>
        <p:txBody>
          <a:bodyPr wrap="square" rtlCol="0">
            <a:spAutoFit/>
          </a:bodyPr>
          <a:lstStyle/>
          <a:p>
            <a:pPr algn="ctr">
              <a:lnSpc>
                <a:spcPct val="150000"/>
              </a:lnSpc>
            </a:pPr>
            <a:r>
              <a:rPr lang="zh-CN" altLang="en-US" sz="2400" b="1">
                <a:latin typeface="+mn-ea"/>
              </a:rPr>
              <a:t>状态可见</a:t>
            </a:r>
            <a:endParaRPr lang="en-US" altLang="zh-CN" sz="2400" b="1" dirty="0">
              <a:latin typeface="+mn-ea"/>
            </a:endParaRPr>
          </a:p>
        </p:txBody>
      </p:sp>
      <p:pic>
        <p:nvPicPr>
          <p:cNvPr id="4" name="图片 3">
            <a:extLst>
              <a:ext uri="{FF2B5EF4-FFF2-40B4-BE49-F238E27FC236}">
                <a16:creationId xmlns:a16="http://schemas.microsoft.com/office/drawing/2014/main" id="{5326B6CC-39A2-43D8-B895-1ED1FF6F934B}"/>
              </a:ext>
            </a:extLst>
          </p:cNvPr>
          <p:cNvPicPr>
            <a:picLocks noChangeAspect="1"/>
          </p:cNvPicPr>
          <p:nvPr/>
        </p:nvPicPr>
        <p:blipFill>
          <a:blip r:embed="rId2"/>
          <a:stretch>
            <a:fillRect/>
          </a:stretch>
        </p:blipFill>
        <p:spPr>
          <a:xfrm>
            <a:off x="849932" y="2040521"/>
            <a:ext cx="5949913" cy="2279226"/>
          </a:xfrm>
          <a:prstGeom prst="rect">
            <a:avLst/>
          </a:prstGeom>
        </p:spPr>
      </p:pic>
      <p:pic>
        <p:nvPicPr>
          <p:cNvPr id="7" name="图片 6">
            <a:extLst>
              <a:ext uri="{FF2B5EF4-FFF2-40B4-BE49-F238E27FC236}">
                <a16:creationId xmlns:a16="http://schemas.microsoft.com/office/drawing/2014/main" id="{642C91E1-E7A2-48C9-9615-0C0715B75FF0}"/>
              </a:ext>
            </a:extLst>
          </p:cNvPr>
          <p:cNvPicPr>
            <a:picLocks noChangeAspect="1"/>
          </p:cNvPicPr>
          <p:nvPr/>
        </p:nvPicPr>
        <p:blipFill rotWithShape="1">
          <a:blip r:embed="rId3">
            <a:extLst>
              <a:ext uri="{28A0092B-C50C-407E-A947-70E740481C1C}">
                <a14:useLocalDpi xmlns:a14="http://schemas.microsoft.com/office/drawing/2010/main" val="0"/>
              </a:ext>
            </a:extLst>
          </a:blip>
          <a:srcRect t="93481"/>
          <a:stretch/>
        </p:blipFill>
        <p:spPr>
          <a:xfrm>
            <a:off x="1239525" y="5392831"/>
            <a:ext cx="4998715" cy="677028"/>
          </a:xfrm>
          <a:prstGeom prst="rect">
            <a:avLst/>
          </a:prstGeom>
        </p:spPr>
      </p:pic>
      <p:pic>
        <p:nvPicPr>
          <p:cNvPr id="9" name="图片 8">
            <a:extLst>
              <a:ext uri="{FF2B5EF4-FFF2-40B4-BE49-F238E27FC236}">
                <a16:creationId xmlns:a16="http://schemas.microsoft.com/office/drawing/2014/main" id="{053E6549-94F5-466B-A6ED-765574DFF879}"/>
              </a:ext>
            </a:extLst>
          </p:cNvPr>
          <p:cNvPicPr>
            <a:picLocks noChangeAspect="1"/>
          </p:cNvPicPr>
          <p:nvPr/>
        </p:nvPicPr>
        <p:blipFill rotWithShape="1">
          <a:blip r:embed="rId4">
            <a:extLst>
              <a:ext uri="{28A0092B-C50C-407E-A947-70E740481C1C}">
                <a14:useLocalDpi xmlns:a14="http://schemas.microsoft.com/office/drawing/2010/main" val="0"/>
              </a:ext>
            </a:extLst>
          </a:blip>
          <a:srcRect t="92148"/>
          <a:stretch/>
        </p:blipFill>
        <p:spPr>
          <a:xfrm>
            <a:off x="6495047" y="5323590"/>
            <a:ext cx="4998715" cy="815510"/>
          </a:xfrm>
          <a:prstGeom prst="rect">
            <a:avLst/>
          </a:prstGeom>
        </p:spPr>
      </p:pic>
      <p:pic>
        <p:nvPicPr>
          <p:cNvPr id="10" name="图片 9">
            <a:extLst>
              <a:ext uri="{FF2B5EF4-FFF2-40B4-BE49-F238E27FC236}">
                <a16:creationId xmlns:a16="http://schemas.microsoft.com/office/drawing/2014/main" id="{63B39782-9638-4D4D-B33B-7FC6E6C42DAC}"/>
              </a:ext>
            </a:extLst>
          </p:cNvPr>
          <p:cNvPicPr>
            <a:picLocks noChangeAspect="1"/>
          </p:cNvPicPr>
          <p:nvPr/>
        </p:nvPicPr>
        <p:blipFill>
          <a:blip r:embed="rId5"/>
          <a:stretch>
            <a:fillRect/>
          </a:stretch>
        </p:blipFill>
        <p:spPr>
          <a:xfrm>
            <a:off x="-230256" y="628532"/>
            <a:ext cx="12652512" cy="408146"/>
          </a:xfrm>
          <a:prstGeom prst="rect">
            <a:avLst/>
          </a:prstGeom>
        </p:spPr>
      </p:pic>
    </p:spTree>
    <p:extLst>
      <p:ext uri="{BB962C8B-B14F-4D97-AF65-F5344CB8AC3E}">
        <p14:creationId xmlns:p14="http://schemas.microsoft.com/office/powerpoint/2010/main" val="6240711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3133983"/>
            <a:ext cx="4389120" cy="590033"/>
          </a:xfrm>
          <a:prstGeom prst="rect">
            <a:avLst/>
          </a:prstGeom>
          <a:noFill/>
        </p:spPr>
        <p:txBody>
          <a:bodyPr wrap="square" rtlCol="0">
            <a:spAutoFit/>
          </a:bodyPr>
          <a:lstStyle/>
          <a:p>
            <a:pPr algn="ctr">
              <a:lnSpc>
                <a:spcPct val="150000"/>
              </a:lnSpc>
            </a:pPr>
            <a:r>
              <a:rPr lang="zh-CN" altLang="en-US" sz="2400" b="1" dirty="0">
                <a:latin typeface="+mn-ea"/>
              </a:rPr>
              <a:t>可撤销</a:t>
            </a:r>
            <a:endParaRPr lang="en-US" altLang="zh-CN" sz="2400" b="1" dirty="0">
              <a:latin typeface="+mn-ea"/>
            </a:endParaRPr>
          </a:p>
        </p:txBody>
      </p:sp>
    </p:spTree>
    <p:extLst>
      <p:ext uri="{BB962C8B-B14F-4D97-AF65-F5344CB8AC3E}">
        <p14:creationId xmlns:p14="http://schemas.microsoft.com/office/powerpoint/2010/main" val="3991001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3133983"/>
            <a:ext cx="4389120" cy="590033"/>
          </a:xfrm>
          <a:prstGeom prst="rect">
            <a:avLst/>
          </a:prstGeom>
          <a:noFill/>
        </p:spPr>
        <p:txBody>
          <a:bodyPr wrap="square" rtlCol="0">
            <a:spAutoFit/>
          </a:bodyPr>
          <a:lstStyle/>
          <a:p>
            <a:pPr algn="ctr">
              <a:lnSpc>
                <a:spcPct val="150000"/>
              </a:lnSpc>
            </a:pPr>
            <a:r>
              <a:rPr lang="zh-CN" altLang="en-US" sz="2400" b="1" dirty="0">
                <a:latin typeface="+mn-ea"/>
              </a:rPr>
              <a:t>防误触</a:t>
            </a:r>
            <a:endParaRPr lang="en-US" altLang="zh-CN" sz="2400" b="1" dirty="0">
              <a:latin typeface="+mn-ea"/>
            </a:endParaRPr>
          </a:p>
        </p:txBody>
      </p:sp>
    </p:spTree>
    <p:extLst>
      <p:ext uri="{BB962C8B-B14F-4D97-AF65-F5344CB8AC3E}">
        <p14:creationId xmlns:p14="http://schemas.microsoft.com/office/powerpoint/2010/main" val="9847667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2157434"/>
            <a:ext cx="4389120" cy="2543132"/>
          </a:xfrm>
          <a:prstGeom prst="rect">
            <a:avLst/>
          </a:prstGeom>
          <a:noFill/>
        </p:spPr>
        <p:txBody>
          <a:bodyPr wrap="square" rtlCol="0">
            <a:spAutoFit/>
          </a:bodyPr>
          <a:lstStyle/>
          <a:p>
            <a:pPr algn="ctr">
              <a:lnSpc>
                <a:spcPct val="150000"/>
              </a:lnSpc>
            </a:pPr>
            <a:r>
              <a:rPr lang="en-US" altLang="zh-CN" sz="2400" b="1" dirty="0">
                <a:latin typeface="+mn-ea"/>
              </a:rPr>
              <a:t>UI</a:t>
            </a:r>
          </a:p>
          <a:p>
            <a:pPr algn="ctr">
              <a:lnSpc>
                <a:spcPct val="150000"/>
              </a:lnSpc>
            </a:pPr>
            <a:r>
              <a:rPr lang="en-US" altLang="zh-CN" sz="2400" b="1" dirty="0">
                <a:latin typeface="+mn-ea"/>
              </a:rPr>
              <a:t>User Interface</a:t>
            </a:r>
          </a:p>
          <a:p>
            <a:pPr algn="ctr">
              <a:lnSpc>
                <a:spcPct val="150000"/>
              </a:lnSpc>
            </a:pPr>
            <a:endParaRPr lang="en-US" altLang="zh-CN" sz="2400" b="1" dirty="0">
              <a:latin typeface="+mn-ea"/>
            </a:endParaRPr>
          </a:p>
          <a:p>
            <a:pPr algn="ctr">
              <a:lnSpc>
                <a:spcPct val="150000"/>
              </a:lnSpc>
            </a:pPr>
            <a:r>
              <a:rPr lang="zh-CN" altLang="en-US" dirty="0">
                <a:latin typeface="+mn-ea"/>
              </a:rPr>
              <a:t>是指对软件的人机交互、操作逻辑、</a:t>
            </a:r>
            <a:endParaRPr lang="en-US" altLang="zh-CN" dirty="0">
              <a:latin typeface="+mn-ea"/>
            </a:endParaRPr>
          </a:p>
          <a:p>
            <a:pPr algn="ctr">
              <a:lnSpc>
                <a:spcPct val="150000"/>
              </a:lnSpc>
            </a:pPr>
            <a:r>
              <a:rPr lang="zh-CN" altLang="en-US" dirty="0">
                <a:latin typeface="+mn-ea"/>
              </a:rPr>
              <a:t>界面美观的整体设计</a:t>
            </a:r>
            <a:endParaRPr lang="en-US" altLang="zh-CN" dirty="0">
              <a:latin typeface="+mn-ea"/>
            </a:endParaRPr>
          </a:p>
        </p:txBody>
      </p:sp>
    </p:spTree>
    <p:extLst>
      <p:ext uri="{BB962C8B-B14F-4D97-AF65-F5344CB8AC3E}">
        <p14:creationId xmlns:p14="http://schemas.microsoft.com/office/powerpoint/2010/main" val="1796235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1CEDC12C-59DE-422E-9523-44EF464A609F}"/>
              </a:ext>
            </a:extLst>
          </p:cNvPr>
          <p:cNvSpPr/>
          <p:nvPr/>
        </p:nvSpPr>
        <p:spPr>
          <a:xfrm>
            <a:off x="5388114" y="1730494"/>
            <a:ext cx="1415772" cy="584775"/>
          </a:xfrm>
          <a:prstGeom prst="rect">
            <a:avLst/>
          </a:prstGeom>
        </p:spPr>
        <p:txBody>
          <a:bodyPr wrap="none">
            <a:spAutoFit/>
          </a:bodyPr>
          <a:lstStyle/>
          <a:p>
            <a:r>
              <a:rPr lang="zh-CN" altLang="en-US" sz="3200" b="1" dirty="0">
                <a:latin typeface="HYa4gj"/>
              </a:rPr>
              <a:t>标签栏</a:t>
            </a:r>
            <a:endParaRPr lang="zh-CN" altLang="en-US" sz="3200" b="1" dirty="0"/>
          </a:p>
        </p:txBody>
      </p:sp>
      <p:pic>
        <p:nvPicPr>
          <p:cNvPr id="3" name="图片 2">
            <a:extLst>
              <a:ext uri="{FF2B5EF4-FFF2-40B4-BE49-F238E27FC236}">
                <a16:creationId xmlns:a16="http://schemas.microsoft.com/office/drawing/2014/main" id="{BE5D464C-DE41-43D0-8D68-59E7F2FB7AD1}"/>
              </a:ext>
            </a:extLst>
          </p:cNvPr>
          <p:cNvPicPr>
            <a:picLocks noChangeAspect="1"/>
          </p:cNvPicPr>
          <p:nvPr/>
        </p:nvPicPr>
        <p:blipFill>
          <a:blip r:embed="rId2"/>
          <a:stretch>
            <a:fillRect/>
          </a:stretch>
        </p:blipFill>
        <p:spPr>
          <a:xfrm>
            <a:off x="1329357" y="389439"/>
            <a:ext cx="3451510" cy="6079121"/>
          </a:xfrm>
          <a:prstGeom prst="rect">
            <a:avLst/>
          </a:prstGeom>
        </p:spPr>
      </p:pic>
      <p:pic>
        <p:nvPicPr>
          <p:cNvPr id="5" name="图片 4">
            <a:extLst>
              <a:ext uri="{FF2B5EF4-FFF2-40B4-BE49-F238E27FC236}">
                <a16:creationId xmlns:a16="http://schemas.microsoft.com/office/drawing/2014/main" id="{41E646F5-6F46-4AE0-8DA0-1F3CF0D9FB01}"/>
              </a:ext>
            </a:extLst>
          </p:cNvPr>
          <p:cNvPicPr>
            <a:picLocks noChangeAspect="1"/>
          </p:cNvPicPr>
          <p:nvPr/>
        </p:nvPicPr>
        <p:blipFill>
          <a:blip r:embed="rId3"/>
          <a:stretch>
            <a:fillRect/>
          </a:stretch>
        </p:blipFill>
        <p:spPr>
          <a:xfrm>
            <a:off x="7411133" y="389439"/>
            <a:ext cx="3451510" cy="6079122"/>
          </a:xfrm>
          <a:prstGeom prst="rect">
            <a:avLst/>
          </a:prstGeom>
        </p:spPr>
      </p:pic>
    </p:spTree>
    <p:extLst>
      <p:ext uri="{BB962C8B-B14F-4D97-AF65-F5344CB8AC3E}">
        <p14:creationId xmlns:p14="http://schemas.microsoft.com/office/powerpoint/2010/main" val="30774323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B0E0FE7-7E5C-4FD1-8A34-3DC47C40C290}"/>
              </a:ext>
            </a:extLst>
          </p:cNvPr>
          <p:cNvPicPr>
            <a:picLocks noChangeAspect="1"/>
          </p:cNvPicPr>
          <p:nvPr/>
        </p:nvPicPr>
        <p:blipFill>
          <a:blip r:embed="rId2"/>
          <a:stretch>
            <a:fillRect/>
          </a:stretch>
        </p:blipFill>
        <p:spPr>
          <a:xfrm>
            <a:off x="50800" y="0"/>
            <a:ext cx="12026346" cy="6858000"/>
          </a:xfrm>
          <a:prstGeom prst="rect">
            <a:avLst/>
          </a:prstGeom>
        </p:spPr>
      </p:pic>
    </p:spTree>
    <p:extLst>
      <p:ext uri="{BB962C8B-B14F-4D97-AF65-F5344CB8AC3E}">
        <p14:creationId xmlns:p14="http://schemas.microsoft.com/office/powerpoint/2010/main" val="31479654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B902AB20-569F-4619-B8D8-06BEA4098229}"/>
              </a:ext>
            </a:extLst>
          </p:cNvPr>
          <p:cNvSpPr/>
          <p:nvPr/>
        </p:nvSpPr>
        <p:spPr>
          <a:xfrm>
            <a:off x="4567376" y="1750814"/>
            <a:ext cx="3057247" cy="584775"/>
          </a:xfrm>
          <a:prstGeom prst="rect">
            <a:avLst/>
          </a:prstGeom>
        </p:spPr>
        <p:txBody>
          <a:bodyPr wrap="none">
            <a:spAutoFit/>
          </a:bodyPr>
          <a:lstStyle/>
          <a:p>
            <a:r>
              <a:rPr lang="zh-CN" altLang="en-US" sz="3200" b="1" dirty="0">
                <a:latin typeface="HYa4gj"/>
              </a:rPr>
              <a:t>侧滑菜单与抽屉</a:t>
            </a:r>
            <a:endParaRPr lang="zh-CN" altLang="en-US" sz="3200" b="1" dirty="0"/>
          </a:p>
        </p:txBody>
      </p:sp>
      <p:pic>
        <p:nvPicPr>
          <p:cNvPr id="2" name="图片 1">
            <a:extLst>
              <a:ext uri="{FF2B5EF4-FFF2-40B4-BE49-F238E27FC236}">
                <a16:creationId xmlns:a16="http://schemas.microsoft.com/office/drawing/2014/main" id="{0E336850-1F16-4D73-B9BC-FC3A907223DB}"/>
              </a:ext>
            </a:extLst>
          </p:cNvPr>
          <p:cNvPicPr>
            <a:picLocks noChangeAspect="1"/>
          </p:cNvPicPr>
          <p:nvPr/>
        </p:nvPicPr>
        <p:blipFill>
          <a:blip r:embed="rId2"/>
          <a:stretch>
            <a:fillRect/>
          </a:stretch>
        </p:blipFill>
        <p:spPr>
          <a:xfrm>
            <a:off x="506397" y="187886"/>
            <a:ext cx="3598243" cy="6337562"/>
          </a:xfrm>
          <a:prstGeom prst="rect">
            <a:avLst/>
          </a:prstGeom>
        </p:spPr>
      </p:pic>
      <p:pic>
        <p:nvPicPr>
          <p:cNvPr id="5" name="图片 4">
            <a:extLst>
              <a:ext uri="{FF2B5EF4-FFF2-40B4-BE49-F238E27FC236}">
                <a16:creationId xmlns:a16="http://schemas.microsoft.com/office/drawing/2014/main" id="{632FFAF4-EF37-4EBC-A2F7-85F7128F58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87359" y="96447"/>
            <a:ext cx="3050164" cy="6337562"/>
          </a:xfrm>
          <a:prstGeom prst="rect">
            <a:avLst/>
          </a:prstGeom>
        </p:spPr>
      </p:pic>
    </p:spTree>
    <p:extLst>
      <p:ext uri="{BB962C8B-B14F-4D97-AF65-F5344CB8AC3E}">
        <p14:creationId xmlns:p14="http://schemas.microsoft.com/office/powerpoint/2010/main" val="1740724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497C487-B0EE-4820-A1EC-2E51A7D2A95A}"/>
              </a:ext>
            </a:extLst>
          </p:cNvPr>
          <p:cNvSpPr txBox="1"/>
          <p:nvPr/>
        </p:nvSpPr>
        <p:spPr>
          <a:xfrm>
            <a:off x="3901440" y="2109857"/>
            <a:ext cx="4389120" cy="707886"/>
          </a:xfrm>
          <a:prstGeom prst="rect">
            <a:avLst/>
          </a:prstGeom>
          <a:noFill/>
        </p:spPr>
        <p:txBody>
          <a:bodyPr wrap="square" rtlCol="0">
            <a:spAutoFit/>
          </a:bodyPr>
          <a:lstStyle/>
          <a:p>
            <a:pPr algn="ctr"/>
            <a:r>
              <a:rPr lang="zh-CN" altLang="en-US" sz="4000" b="1" dirty="0">
                <a:latin typeface="+mn-ea"/>
              </a:rPr>
              <a:t>交互</a:t>
            </a:r>
          </a:p>
        </p:txBody>
      </p:sp>
      <p:sp>
        <p:nvSpPr>
          <p:cNvPr id="6" name="文本框 5">
            <a:extLst>
              <a:ext uri="{FF2B5EF4-FFF2-40B4-BE49-F238E27FC236}">
                <a16:creationId xmlns:a16="http://schemas.microsoft.com/office/drawing/2014/main" id="{26D06404-0C46-49DF-B725-A16D3324544F}"/>
              </a:ext>
            </a:extLst>
          </p:cNvPr>
          <p:cNvSpPr txBox="1"/>
          <p:nvPr/>
        </p:nvSpPr>
        <p:spPr>
          <a:xfrm>
            <a:off x="3901440" y="3603844"/>
            <a:ext cx="4389120" cy="1144031"/>
          </a:xfrm>
          <a:prstGeom prst="rect">
            <a:avLst/>
          </a:prstGeom>
          <a:noFill/>
        </p:spPr>
        <p:txBody>
          <a:bodyPr wrap="square" rtlCol="0">
            <a:spAutoFit/>
          </a:bodyPr>
          <a:lstStyle/>
          <a:p>
            <a:pPr algn="ctr">
              <a:lnSpc>
                <a:spcPct val="150000"/>
              </a:lnSpc>
            </a:pPr>
            <a:r>
              <a:rPr lang="zh-CN" altLang="en-US" sz="2400" dirty="0">
                <a:latin typeface="+mn-ea"/>
              </a:rPr>
              <a:t>用户与用户之间</a:t>
            </a:r>
            <a:endParaRPr lang="en-US" altLang="zh-CN" sz="2400" dirty="0">
              <a:latin typeface="+mn-ea"/>
            </a:endParaRPr>
          </a:p>
          <a:p>
            <a:pPr algn="ctr">
              <a:lnSpc>
                <a:spcPct val="150000"/>
              </a:lnSpc>
            </a:pPr>
            <a:r>
              <a:rPr lang="zh-CN" altLang="en-US" sz="2400" dirty="0">
                <a:latin typeface="+mn-ea"/>
              </a:rPr>
              <a:t>用户与产品之间</a:t>
            </a:r>
            <a:endParaRPr lang="en-US" altLang="zh-CN" sz="2400" dirty="0">
              <a:latin typeface="+mn-ea"/>
            </a:endParaRPr>
          </a:p>
        </p:txBody>
      </p:sp>
    </p:spTree>
    <p:extLst>
      <p:ext uri="{BB962C8B-B14F-4D97-AF65-F5344CB8AC3E}">
        <p14:creationId xmlns:p14="http://schemas.microsoft.com/office/powerpoint/2010/main" val="21703795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B902AB20-569F-4619-B8D8-06BEA4098229}"/>
              </a:ext>
            </a:extLst>
          </p:cNvPr>
          <p:cNvSpPr/>
          <p:nvPr/>
        </p:nvSpPr>
        <p:spPr>
          <a:xfrm>
            <a:off x="1629402" y="399534"/>
            <a:ext cx="2002471" cy="584775"/>
          </a:xfrm>
          <a:prstGeom prst="rect">
            <a:avLst/>
          </a:prstGeom>
        </p:spPr>
        <p:txBody>
          <a:bodyPr wrap="none">
            <a:spAutoFit/>
          </a:bodyPr>
          <a:lstStyle/>
          <a:p>
            <a:r>
              <a:rPr lang="zh-CN" altLang="en-US" sz="3200" b="1" dirty="0">
                <a:latin typeface="HYa4gj"/>
              </a:rPr>
              <a:t>滑块</a:t>
            </a:r>
            <a:r>
              <a:rPr lang="en-US" altLang="zh-CN" sz="3200" b="1" dirty="0">
                <a:latin typeface="HYa4gj"/>
              </a:rPr>
              <a:t>/</a:t>
            </a:r>
            <a:r>
              <a:rPr lang="zh-CN" altLang="en-US" sz="3200" b="1" dirty="0">
                <a:latin typeface="HYa4gj"/>
              </a:rPr>
              <a:t>卡片</a:t>
            </a:r>
            <a:endParaRPr lang="zh-CN" altLang="en-US" sz="3200" b="1" dirty="0"/>
          </a:p>
        </p:txBody>
      </p:sp>
      <p:pic>
        <p:nvPicPr>
          <p:cNvPr id="4" name="图片 3">
            <a:extLst>
              <a:ext uri="{FF2B5EF4-FFF2-40B4-BE49-F238E27FC236}">
                <a16:creationId xmlns:a16="http://schemas.microsoft.com/office/drawing/2014/main" id="{9805ABCB-1956-4100-8D07-8785636BDAB9}"/>
              </a:ext>
            </a:extLst>
          </p:cNvPr>
          <p:cNvPicPr>
            <a:picLocks noChangeAspect="1"/>
          </p:cNvPicPr>
          <p:nvPr/>
        </p:nvPicPr>
        <p:blipFill>
          <a:blip r:embed="rId2"/>
          <a:stretch>
            <a:fillRect/>
          </a:stretch>
        </p:blipFill>
        <p:spPr>
          <a:xfrm>
            <a:off x="5286884" y="184066"/>
            <a:ext cx="7199755" cy="6328504"/>
          </a:xfrm>
          <a:prstGeom prst="rect">
            <a:avLst/>
          </a:prstGeom>
        </p:spPr>
      </p:pic>
      <p:pic>
        <p:nvPicPr>
          <p:cNvPr id="5" name="图片 4">
            <a:extLst>
              <a:ext uri="{FF2B5EF4-FFF2-40B4-BE49-F238E27FC236}">
                <a16:creationId xmlns:a16="http://schemas.microsoft.com/office/drawing/2014/main" id="{2AB1C6B9-3E02-46FF-890A-9BCC7DC7E4E1}"/>
              </a:ext>
            </a:extLst>
          </p:cNvPr>
          <p:cNvPicPr>
            <a:picLocks noChangeAspect="1"/>
          </p:cNvPicPr>
          <p:nvPr/>
        </p:nvPicPr>
        <p:blipFill>
          <a:blip r:embed="rId3"/>
          <a:stretch>
            <a:fillRect/>
          </a:stretch>
        </p:blipFill>
        <p:spPr>
          <a:xfrm>
            <a:off x="1044875" y="1116389"/>
            <a:ext cx="3171524" cy="5585984"/>
          </a:xfrm>
          <a:prstGeom prst="rect">
            <a:avLst/>
          </a:prstGeom>
        </p:spPr>
      </p:pic>
    </p:spTree>
    <p:extLst>
      <p:ext uri="{BB962C8B-B14F-4D97-AF65-F5344CB8AC3E}">
        <p14:creationId xmlns:p14="http://schemas.microsoft.com/office/powerpoint/2010/main" val="3165896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B902AB20-569F-4619-B8D8-06BEA4098229}"/>
              </a:ext>
            </a:extLst>
          </p:cNvPr>
          <p:cNvSpPr/>
          <p:nvPr/>
        </p:nvSpPr>
        <p:spPr>
          <a:xfrm>
            <a:off x="5388114" y="450334"/>
            <a:ext cx="1415772" cy="584775"/>
          </a:xfrm>
          <a:prstGeom prst="rect">
            <a:avLst/>
          </a:prstGeom>
        </p:spPr>
        <p:txBody>
          <a:bodyPr wrap="none">
            <a:spAutoFit/>
          </a:bodyPr>
          <a:lstStyle/>
          <a:p>
            <a:r>
              <a:rPr lang="zh-CN" altLang="en-US" sz="3200" b="1" dirty="0">
                <a:latin typeface="HYa4gj"/>
              </a:rPr>
              <a:t>瀑布流</a:t>
            </a:r>
            <a:endParaRPr lang="zh-CN" altLang="en-US" sz="3200" b="1" dirty="0"/>
          </a:p>
        </p:txBody>
      </p:sp>
      <p:pic>
        <p:nvPicPr>
          <p:cNvPr id="2" name="图片 1">
            <a:extLst>
              <a:ext uri="{FF2B5EF4-FFF2-40B4-BE49-F238E27FC236}">
                <a16:creationId xmlns:a16="http://schemas.microsoft.com/office/drawing/2014/main" id="{DB5D5884-D6F4-4728-9797-18982E93E603}"/>
              </a:ext>
            </a:extLst>
          </p:cNvPr>
          <p:cNvPicPr>
            <a:picLocks noChangeAspect="1"/>
          </p:cNvPicPr>
          <p:nvPr/>
        </p:nvPicPr>
        <p:blipFill>
          <a:blip r:embed="rId3"/>
          <a:stretch>
            <a:fillRect/>
          </a:stretch>
        </p:blipFill>
        <p:spPr>
          <a:xfrm>
            <a:off x="1130004" y="1154964"/>
            <a:ext cx="9931992" cy="5591276"/>
          </a:xfrm>
          <a:prstGeom prst="rect">
            <a:avLst/>
          </a:prstGeom>
        </p:spPr>
      </p:pic>
    </p:spTree>
    <p:extLst>
      <p:ext uri="{BB962C8B-B14F-4D97-AF65-F5344CB8AC3E}">
        <p14:creationId xmlns:p14="http://schemas.microsoft.com/office/powerpoint/2010/main" val="8411823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814BBB27-1F39-4766-97ED-7F2AF0678560}"/>
              </a:ext>
            </a:extLst>
          </p:cNvPr>
          <p:cNvPicPr>
            <a:picLocks noChangeAspect="1"/>
          </p:cNvPicPr>
          <p:nvPr/>
        </p:nvPicPr>
        <p:blipFill>
          <a:blip r:embed="rId2"/>
          <a:stretch>
            <a:fillRect/>
          </a:stretch>
        </p:blipFill>
        <p:spPr>
          <a:xfrm>
            <a:off x="62279" y="71120"/>
            <a:ext cx="12067441" cy="6858000"/>
          </a:xfrm>
          <a:prstGeom prst="rect">
            <a:avLst/>
          </a:prstGeom>
        </p:spPr>
      </p:pic>
    </p:spTree>
    <p:extLst>
      <p:ext uri="{BB962C8B-B14F-4D97-AF65-F5344CB8AC3E}">
        <p14:creationId xmlns:p14="http://schemas.microsoft.com/office/powerpoint/2010/main" val="11161048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FE13A7E-3125-4AAC-B33A-E118F0A4B132}"/>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8164" y="1254910"/>
            <a:ext cx="6508716" cy="4348180"/>
          </a:xfrm>
          <a:prstGeom prst="rect">
            <a:avLst/>
          </a:prstGeom>
          <a:noFill/>
          <a:ln>
            <a:noFill/>
          </a:ln>
        </p:spPr>
      </p:pic>
      <p:pic>
        <p:nvPicPr>
          <p:cNvPr id="4" name="图片 3">
            <a:extLst>
              <a:ext uri="{FF2B5EF4-FFF2-40B4-BE49-F238E27FC236}">
                <a16:creationId xmlns:a16="http://schemas.microsoft.com/office/drawing/2014/main" id="{A10721D4-D85D-4D1D-B8E2-730BB64DAB84}"/>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06466" y="1295712"/>
            <a:ext cx="4348180" cy="4348180"/>
          </a:xfrm>
          <a:prstGeom prst="rect">
            <a:avLst/>
          </a:prstGeom>
          <a:noFill/>
          <a:ln>
            <a:noFill/>
          </a:ln>
        </p:spPr>
      </p:pic>
    </p:spTree>
    <p:extLst>
      <p:ext uri="{BB962C8B-B14F-4D97-AF65-F5344CB8AC3E}">
        <p14:creationId xmlns:p14="http://schemas.microsoft.com/office/powerpoint/2010/main" val="2653388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4" descr="https://img.zcool.cn/community/0129ca5cf120a0a801213ec263b21b.gif">
            <a:extLst>
              <a:ext uri="{FF2B5EF4-FFF2-40B4-BE49-F238E27FC236}">
                <a16:creationId xmlns:a16="http://schemas.microsoft.com/office/drawing/2014/main" id="{79A724C4-BA88-4FD1-8581-493EE3C5E92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026" name="Picture 2" descr="https://img.zcool.cn/community/0129ca5cf120a0a801213ec263b21b.gif">
            <a:extLst>
              <a:ext uri="{FF2B5EF4-FFF2-40B4-BE49-F238E27FC236}">
                <a16:creationId xmlns:a16="http://schemas.microsoft.com/office/drawing/2014/main" id="{FBC3AF08-4B2E-4E6C-955B-33EF2A70BACA}"/>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276916" y="3581400"/>
            <a:ext cx="6694807" cy="29754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img.zcool.cn/community/0131ca5cf120a0a801205e4b522c42.gif">
            <a:extLst>
              <a:ext uri="{FF2B5EF4-FFF2-40B4-BE49-F238E27FC236}">
                <a16:creationId xmlns:a16="http://schemas.microsoft.com/office/drawing/2014/main" id="{1E6C8280-5142-4699-8EA6-41D435BDEFD2}"/>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367029" y="1535853"/>
            <a:ext cx="6257290" cy="2781018"/>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descr="https://img.zcool.cn/community/01f60e5cf120b0a801213ec28c6068.gif">
            <a:extLst>
              <a:ext uri="{FF2B5EF4-FFF2-40B4-BE49-F238E27FC236}">
                <a16:creationId xmlns:a16="http://schemas.microsoft.com/office/drawing/2014/main" id="{51D92B00-CEDD-4DA8-864E-10946598E05C}"/>
              </a:ext>
            </a:extLst>
          </p:cNvPr>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6492240" y="579120"/>
            <a:ext cx="4318000" cy="3238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4059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img.zcool.cn/community/0117165cf120b9a801205e4b2d1465.gif">
            <a:extLst>
              <a:ext uri="{FF2B5EF4-FFF2-40B4-BE49-F238E27FC236}">
                <a16:creationId xmlns:a16="http://schemas.microsoft.com/office/drawing/2014/main" id="{66F834CF-FD5F-4C94-B788-58F5C49E1E5B}"/>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270002" y="0"/>
            <a:ext cx="9133838" cy="6850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13423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91C59C9-B6F8-4EF1-A752-066B65993B99}"/>
              </a:ext>
            </a:extLst>
          </p:cNvPr>
          <p:cNvSpPr txBox="1"/>
          <p:nvPr/>
        </p:nvSpPr>
        <p:spPr>
          <a:xfrm>
            <a:off x="3520440" y="1028343"/>
            <a:ext cx="5151120" cy="4801314"/>
          </a:xfrm>
          <a:prstGeom prst="rect">
            <a:avLst/>
          </a:prstGeom>
          <a:noFill/>
        </p:spPr>
        <p:txBody>
          <a:bodyPr wrap="square" rtlCol="0">
            <a:spAutoFit/>
          </a:bodyPr>
          <a:lstStyle/>
          <a:p>
            <a:r>
              <a:rPr lang="en-US" altLang="zh-CN" b="1" dirty="0"/>
              <a:t>Material Design:</a:t>
            </a:r>
          </a:p>
          <a:p>
            <a:r>
              <a:rPr lang="en-US" altLang="zh-CN" dirty="0">
                <a:hlinkClick r:id="rId3"/>
              </a:rPr>
              <a:t>https://material.io/design/introduction/#principles</a:t>
            </a:r>
            <a:r>
              <a:rPr lang="en-US" altLang="zh-CN" dirty="0"/>
              <a:t> </a:t>
            </a:r>
          </a:p>
          <a:p>
            <a:endParaRPr lang="en-US" altLang="zh-CN" dirty="0"/>
          </a:p>
          <a:p>
            <a:r>
              <a:rPr lang="en-US" altLang="zh-CN" b="1" dirty="0"/>
              <a:t>iOS 14 </a:t>
            </a:r>
            <a:r>
              <a:rPr lang="zh-CN" altLang="en-US" b="1" dirty="0"/>
              <a:t>知乎：</a:t>
            </a:r>
            <a:endParaRPr lang="en-US" altLang="zh-CN" b="1" dirty="0"/>
          </a:p>
          <a:p>
            <a:r>
              <a:rPr lang="en-US" altLang="zh-CN" dirty="0">
                <a:hlinkClick r:id="rId4"/>
              </a:rPr>
              <a:t>https://zhuanlan.zhihu.com/p/150426652</a:t>
            </a:r>
            <a:endParaRPr lang="en-US" altLang="zh-CN" dirty="0"/>
          </a:p>
          <a:p>
            <a:endParaRPr lang="en-US" altLang="zh-CN" dirty="0"/>
          </a:p>
          <a:p>
            <a:r>
              <a:rPr lang="zh-CN" altLang="en-US" b="1" i="0" dirty="0">
                <a:solidFill>
                  <a:srgbClr val="121212"/>
                </a:solidFill>
                <a:effectLst/>
                <a:latin typeface="-apple-system"/>
              </a:rPr>
              <a:t>什么是交互设计？ 知乎：</a:t>
            </a:r>
            <a:endParaRPr lang="en-US" altLang="zh-CN" dirty="0"/>
          </a:p>
          <a:p>
            <a:r>
              <a:rPr lang="en-US" altLang="zh-CN" dirty="0">
                <a:hlinkClick r:id="rId5"/>
              </a:rPr>
              <a:t>https://www.zhihu.com/question/19788122</a:t>
            </a:r>
            <a:endParaRPr lang="en-US" altLang="zh-CN" dirty="0"/>
          </a:p>
          <a:p>
            <a:endParaRPr lang="en-US" altLang="zh-CN" dirty="0"/>
          </a:p>
          <a:p>
            <a:r>
              <a:rPr lang="en-US" altLang="zh-CN" b="1" i="0" dirty="0">
                <a:effectLst/>
                <a:latin typeface="PingFang SC"/>
              </a:rPr>
              <a:t>PC</a:t>
            </a:r>
            <a:r>
              <a:rPr lang="zh-CN" altLang="en-US" b="1" i="0" dirty="0">
                <a:effectLst/>
                <a:latin typeface="PingFang SC"/>
              </a:rPr>
              <a:t>端鼠标</a:t>
            </a:r>
            <a:r>
              <a:rPr lang="en-US" altLang="zh-CN" b="1" i="0" dirty="0">
                <a:effectLst/>
                <a:latin typeface="PingFang SC"/>
              </a:rPr>
              <a:t>vs</a:t>
            </a:r>
            <a:r>
              <a:rPr lang="zh-CN" altLang="en-US" b="1" i="0" dirty="0">
                <a:effectLst/>
                <a:latin typeface="PingFang SC"/>
              </a:rPr>
              <a:t>手机端手势：两种交互有何异同点？</a:t>
            </a:r>
          </a:p>
          <a:p>
            <a:r>
              <a:rPr lang="en-US" altLang="zh-CN" dirty="0">
                <a:hlinkClick r:id="rId6"/>
              </a:rPr>
              <a:t>http://www.woshipm.com/ucd/2389400.html</a:t>
            </a:r>
            <a:endParaRPr lang="en-US" altLang="zh-CN" dirty="0"/>
          </a:p>
          <a:p>
            <a:endParaRPr lang="en-US" altLang="zh-CN" dirty="0"/>
          </a:p>
          <a:p>
            <a:r>
              <a:rPr lang="en-US" altLang="zh-CN" b="1" i="0" dirty="0">
                <a:solidFill>
                  <a:srgbClr val="191919"/>
                </a:solidFill>
                <a:effectLst/>
                <a:latin typeface="PingFang SC"/>
              </a:rPr>
              <a:t>2020</a:t>
            </a:r>
            <a:r>
              <a:rPr lang="zh-CN" altLang="en-US" b="1" i="0" dirty="0">
                <a:solidFill>
                  <a:srgbClr val="191919"/>
                </a:solidFill>
                <a:effectLst/>
                <a:latin typeface="PingFang SC"/>
              </a:rPr>
              <a:t>年设计趋势 </a:t>
            </a:r>
            <a:r>
              <a:rPr lang="en-US" altLang="zh-CN" b="1" i="0" dirty="0">
                <a:solidFill>
                  <a:srgbClr val="191919"/>
                </a:solidFill>
                <a:effectLst/>
                <a:latin typeface="PingFang SC"/>
              </a:rPr>
              <a:t>· </a:t>
            </a:r>
            <a:r>
              <a:rPr lang="zh-CN" altLang="en-US" b="1" i="0" dirty="0">
                <a:solidFill>
                  <a:srgbClr val="191919"/>
                </a:solidFill>
                <a:effectLst/>
                <a:latin typeface="PingFang SC"/>
              </a:rPr>
              <a:t>交互篇 </a:t>
            </a:r>
          </a:p>
          <a:p>
            <a:r>
              <a:rPr lang="en-US" altLang="zh-CN" dirty="0">
                <a:hlinkClick r:id="rId7"/>
              </a:rPr>
              <a:t>https://www.sohu.com/a/325975620_222745</a:t>
            </a:r>
            <a:endParaRPr lang="en-US" altLang="zh-CN" dirty="0"/>
          </a:p>
          <a:p>
            <a:endParaRPr lang="en-US" altLang="zh-CN" dirty="0"/>
          </a:p>
          <a:p>
            <a:r>
              <a:rPr lang="en-US" altLang="zh-CN" b="1" i="0" dirty="0">
                <a:solidFill>
                  <a:srgbClr val="191919"/>
                </a:solidFill>
                <a:effectLst/>
                <a:latin typeface="PingFang SC"/>
              </a:rPr>
              <a:t>2020</a:t>
            </a:r>
            <a:r>
              <a:rPr lang="zh-CN" altLang="en-US" b="1" i="0" dirty="0">
                <a:solidFill>
                  <a:srgbClr val="191919"/>
                </a:solidFill>
                <a:effectLst/>
                <a:latin typeface="PingFang SC"/>
              </a:rPr>
              <a:t>年设计趋势 </a:t>
            </a:r>
            <a:r>
              <a:rPr lang="en-US" altLang="zh-CN" b="1" i="0" dirty="0">
                <a:solidFill>
                  <a:srgbClr val="191919"/>
                </a:solidFill>
                <a:effectLst/>
                <a:latin typeface="PingFang SC"/>
              </a:rPr>
              <a:t>· UI</a:t>
            </a:r>
            <a:r>
              <a:rPr lang="zh-CN" altLang="en-US" b="1" i="0" dirty="0">
                <a:solidFill>
                  <a:srgbClr val="191919"/>
                </a:solidFill>
                <a:effectLst/>
                <a:latin typeface="PingFang SC"/>
              </a:rPr>
              <a:t>篇 </a:t>
            </a:r>
            <a:endParaRPr lang="en-US" altLang="zh-CN" dirty="0"/>
          </a:p>
          <a:p>
            <a:r>
              <a:rPr lang="en-US" altLang="zh-CN" dirty="0">
                <a:hlinkClick r:id="rId8"/>
              </a:rPr>
              <a:t>https://www.sohu.com/a/328956146_222745</a:t>
            </a:r>
            <a:endParaRPr lang="en-US" altLang="zh-CN" dirty="0"/>
          </a:p>
        </p:txBody>
      </p:sp>
    </p:spTree>
    <p:extLst>
      <p:ext uri="{BB962C8B-B14F-4D97-AF65-F5344CB8AC3E}">
        <p14:creationId xmlns:p14="http://schemas.microsoft.com/office/powerpoint/2010/main" val="15712485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2106163"/>
            <a:ext cx="4389120" cy="755913"/>
          </a:xfrm>
          <a:prstGeom prst="rect">
            <a:avLst/>
          </a:prstGeom>
          <a:noFill/>
        </p:spPr>
        <p:txBody>
          <a:bodyPr wrap="square" rtlCol="0">
            <a:spAutoFit/>
          </a:bodyPr>
          <a:lstStyle/>
          <a:p>
            <a:pPr algn="ctr">
              <a:lnSpc>
                <a:spcPct val="150000"/>
              </a:lnSpc>
            </a:pPr>
            <a:r>
              <a:rPr lang="zh-CN" altLang="en-US" sz="3200" b="1" dirty="0">
                <a:latin typeface="+mn-ea"/>
              </a:rPr>
              <a:t>硬件交互</a:t>
            </a:r>
            <a:endParaRPr lang="en-US" altLang="zh-CN" sz="3200" b="1" dirty="0">
              <a:latin typeface="+mn-ea"/>
            </a:endParaRPr>
          </a:p>
        </p:txBody>
      </p:sp>
      <p:sp>
        <p:nvSpPr>
          <p:cNvPr id="3" name="文本框 2">
            <a:extLst>
              <a:ext uri="{FF2B5EF4-FFF2-40B4-BE49-F238E27FC236}">
                <a16:creationId xmlns:a16="http://schemas.microsoft.com/office/drawing/2014/main" id="{A055122A-5BBE-4C0B-8500-11E79D8D1975}"/>
              </a:ext>
            </a:extLst>
          </p:cNvPr>
          <p:cNvSpPr txBox="1"/>
          <p:nvPr/>
        </p:nvSpPr>
        <p:spPr>
          <a:xfrm>
            <a:off x="3901440" y="3701283"/>
            <a:ext cx="4389120" cy="1430456"/>
          </a:xfrm>
          <a:prstGeom prst="rect">
            <a:avLst/>
          </a:prstGeom>
          <a:noFill/>
        </p:spPr>
        <p:txBody>
          <a:bodyPr wrap="square" rtlCol="0">
            <a:spAutoFit/>
          </a:bodyPr>
          <a:lstStyle/>
          <a:p>
            <a:pPr algn="ctr">
              <a:lnSpc>
                <a:spcPct val="150000"/>
              </a:lnSpc>
            </a:pPr>
            <a:r>
              <a:rPr lang="en-US" altLang="zh-CN" sz="2000" b="1" dirty="0">
                <a:latin typeface="+mn-ea"/>
                <a:hlinkClick r:id="rId3"/>
              </a:rPr>
              <a:t>https://www.bilibili.com/video/av11261506?from=search&amp;seid=15680580320069405921</a:t>
            </a:r>
            <a:r>
              <a:rPr lang="en-US" altLang="zh-CN" sz="2000" b="1" dirty="0">
                <a:latin typeface="+mn-ea"/>
              </a:rPr>
              <a:t> </a:t>
            </a:r>
          </a:p>
        </p:txBody>
      </p:sp>
    </p:spTree>
    <p:extLst>
      <p:ext uri="{BB962C8B-B14F-4D97-AF65-F5344CB8AC3E}">
        <p14:creationId xmlns:p14="http://schemas.microsoft.com/office/powerpoint/2010/main" val="16131111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3051043"/>
            <a:ext cx="4389120" cy="755913"/>
          </a:xfrm>
          <a:prstGeom prst="rect">
            <a:avLst/>
          </a:prstGeom>
          <a:noFill/>
        </p:spPr>
        <p:txBody>
          <a:bodyPr wrap="square" rtlCol="0">
            <a:spAutoFit/>
          </a:bodyPr>
          <a:lstStyle/>
          <a:p>
            <a:pPr algn="ctr">
              <a:lnSpc>
                <a:spcPct val="150000"/>
              </a:lnSpc>
            </a:pPr>
            <a:r>
              <a:rPr lang="zh-CN" altLang="en-US" sz="3200" b="1" dirty="0">
                <a:latin typeface="+mn-ea"/>
              </a:rPr>
              <a:t>硬件交互的发展</a:t>
            </a:r>
            <a:endParaRPr lang="en-US" altLang="zh-CN" sz="3200" b="1" dirty="0">
              <a:latin typeface="+mn-ea"/>
            </a:endParaRPr>
          </a:p>
        </p:txBody>
      </p:sp>
    </p:spTree>
    <p:extLst>
      <p:ext uri="{BB962C8B-B14F-4D97-AF65-F5344CB8AC3E}">
        <p14:creationId xmlns:p14="http://schemas.microsoft.com/office/powerpoint/2010/main" val="4214366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2681712"/>
            <a:ext cx="4389120" cy="1494576"/>
          </a:xfrm>
          <a:prstGeom prst="rect">
            <a:avLst/>
          </a:prstGeom>
          <a:noFill/>
        </p:spPr>
        <p:txBody>
          <a:bodyPr wrap="square" rtlCol="0">
            <a:spAutoFit/>
          </a:bodyPr>
          <a:lstStyle/>
          <a:p>
            <a:pPr algn="ctr">
              <a:lnSpc>
                <a:spcPct val="150000"/>
              </a:lnSpc>
            </a:pPr>
            <a:r>
              <a:rPr lang="en-US" altLang="zh-CN" sz="3200" b="1" dirty="0">
                <a:latin typeface="+mn-ea"/>
              </a:rPr>
              <a:t>Touch</a:t>
            </a:r>
            <a:r>
              <a:rPr lang="zh-CN" altLang="en-US" sz="3200" b="1" dirty="0">
                <a:latin typeface="+mn-ea"/>
              </a:rPr>
              <a:t> </a:t>
            </a:r>
            <a:r>
              <a:rPr lang="en-US" altLang="zh-CN" sz="3200" b="1" dirty="0">
                <a:latin typeface="+mn-ea"/>
              </a:rPr>
              <a:t>ID</a:t>
            </a:r>
          </a:p>
          <a:p>
            <a:pPr algn="ctr">
              <a:lnSpc>
                <a:spcPct val="150000"/>
              </a:lnSpc>
            </a:pPr>
            <a:r>
              <a:rPr lang="en-US" altLang="zh-CN" sz="3200" b="1" dirty="0">
                <a:latin typeface="+mn-ea"/>
              </a:rPr>
              <a:t>Face ID</a:t>
            </a:r>
          </a:p>
        </p:txBody>
      </p:sp>
    </p:spTree>
    <p:extLst>
      <p:ext uri="{BB962C8B-B14F-4D97-AF65-F5344CB8AC3E}">
        <p14:creationId xmlns:p14="http://schemas.microsoft.com/office/powerpoint/2010/main" val="3801909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2540000" y="1924497"/>
            <a:ext cx="4389120" cy="755913"/>
          </a:xfrm>
          <a:prstGeom prst="rect">
            <a:avLst/>
          </a:prstGeom>
          <a:noFill/>
        </p:spPr>
        <p:txBody>
          <a:bodyPr wrap="square" rtlCol="0">
            <a:spAutoFit/>
          </a:bodyPr>
          <a:lstStyle/>
          <a:p>
            <a:pPr algn="ctr">
              <a:lnSpc>
                <a:spcPct val="150000"/>
              </a:lnSpc>
            </a:pPr>
            <a:r>
              <a:rPr lang="zh-CN" altLang="en-US" sz="3200" b="1" dirty="0">
                <a:latin typeface="+mn-ea"/>
              </a:rPr>
              <a:t>语音交互</a:t>
            </a:r>
            <a:endParaRPr lang="en-US" altLang="zh-CN" sz="3200" b="1" dirty="0">
              <a:latin typeface="+mn-ea"/>
            </a:endParaRPr>
          </a:p>
        </p:txBody>
      </p:sp>
      <p:pic>
        <p:nvPicPr>
          <p:cNvPr id="1026" name="Picture 2" descr="https://pic3.zhimg.com/80/v2-650eb1ed22f3f41a59a403aa9de5118e_hd.jpg">
            <a:extLst>
              <a:ext uri="{FF2B5EF4-FFF2-40B4-BE49-F238E27FC236}">
                <a16:creationId xmlns:a16="http://schemas.microsoft.com/office/drawing/2014/main" id="{2DD7F4B9-877A-45B6-9E0F-CD403A4E52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47025" y="1066985"/>
            <a:ext cx="4324350" cy="4943475"/>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65A4597B-70DF-4F3C-93E8-E003749A78E4}"/>
              </a:ext>
            </a:extLst>
          </p:cNvPr>
          <p:cNvSpPr txBox="1"/>
          <p:nvPr/>
        </p:nvSpPr>
        <p:spPr>
          <a:xfrm>
            <a:off x="2540000" y="3328576"/>
            <a:ext cx="4389120" cy="1698029"/>
          </a:xfrm>
          <a:prstGeom prst="rect">
            <a:avLst/>
          </a:prstGeom>
          <a:noFill/>
        </p:spPr>
        <p:txBody>
          <a:bodyPr wrap="square" rtlCol="0">
            <a:spAutoFit/>
          </a:bodyPr>
          <a:lstStyle/>
          <a:p>
            <a:pPr algn="ctr">
              <a:lnSpc>
                <a:spcPct val="150000"/>
              </a:lnSpc>
            </a:pPr>
            <a:r>
              <a:rPr lang="en-US" altLang="zh-CN" sz="2400" dirty="0">
                <a:latin typeface="+mn-ea"/>
              </a:rPr>
              <a:t>Hi, Siri</a:t>
            </a:r>
          </a:p>
          <a:p>
            <a:pPr algn="ctr">
              <a:lnSpc>
                <a:spcPct val="150000"/>
              </a:lnSpc>
            </a:pPr>
            <a:r>
              <a:rPr lang="en-US" altLang="zh-CN" sz="2400" dirty="0" err="1">
                <a:latin typeface="+mn-ea"/>
              </a:rPr>
              <a:t>HomePod</a:t>
            </a:r>
            <a:endParaRPr lang="en-US" altLang="zh-CN" sz="2400" dirty="0">
              <a:latin typeface="+mn-ea"/>
            </a:endParaRPr>
          </a:p>
          <a:p>
            <a:pPr algn="ctr">
              <a:lnSpc>
                <a:spcPct val="150000"/>
              </a:lnSpc>
            </a:pPr>
            <a:r>
              <a:rPr lang="zh-CN" altLang="en-US" sz="2400" dirty="0">
                <a:latin typeface="+mn-ea"/>
              </a:rPr>
              <a:t>小爱同学</a:t>
            </a:r>
            <a:endParaRPr lang="en-US" altLang="zh-CN" sz="2400" dirty="0">
              <a:latin typeface="+mn-ea"/>
            </a:endParaRPr>
          </a:p>
        </p:txBody>
      </p:sp>
    </p:spTree>
    <p:extLst>
      <p:ext uri="{BB962C8B-B14F-4D97-AF65-F5344CB8AC3E}">
        <p14:creationId xmlns:p14="http://schemas.microsoft.com/office/powerpoint/2010/main" val="1150599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2412177"/>
            <a:ext cx="4389120" cy="1494576"/>
          </a:xfrm>
          <a:prstGeom prst="rect">
            <a:avLst/>
          </a:prstGeom>
          <a:noFill/>
        </p:spPr>
        <p:txBody>
          <a:bodyPr wrap="square" rtlCol="0">
            <a:spAutoFit/>
          </a:bodyPr>
          <a:lstStyle/>
          <a:p>
            <a:pPr algn="ctr">
              <a:lnSpc>
                <a:spcPct val="150000"/>
              </a:lnSpc>
            </a:pPr>
            <a:r>
              <a:rPr lang="en-US" altLang="zh-CN" sz="3200" b="1" dirty="0">
                <a:latin typeface="+mn-ea"/>
              </a:rPr>
              <a:t>VR</a:t>
            </a:r>
          </a:p>
          <a:p>
            <a:pPr algn="ctr">
              <a:lnSpc>
                <a:spcPct val="150000"/>
              </a:lnSpc>
            </a:pPr>
            <a:r>
              <a:rPr lang="en-US" altLang="zh-CN" sz="3200" b="1" dirty="0">
                <a:latin typeface="+mn-ea"/>
              </a:rPr>
              <a:t>AR</a:t>
            </a:r>
          </a:p>
        </p:txBody>
      </p:sp>
    </p:spTree>
    <p:extLst>
      <p:ext uri="{BB962C8B-B14F-4D97-AF65-F5344CB8AC3E}">
        <p14:creationId xmlns:p14="http://schemas.microsoft.com/office/powerpoint/2010/main" val="1409339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2412177"/>
            <a:ext cx="4389120" cy="755913"/>
          </a:xfrm>
          <a:prstGeom prst="rect">
            <a:avLst/>
          </a:prstGeom>
          <a:noFill/>
        </p:spPr>
        <p:txBody>
          <a:bodyPr wrap="square" rtlCol="0">
            <a:spAutoFit/>
          </a:bodyPr>
          <a:lstStyle/>
          <a:p>
            <a:pPr algn="ctr">
              <a:lnSpc>
                <a:spcPct val="150000"/>
              </a:lnSpc>
            </a:pPr>
            <a:r>
              <a:rPr lang="en-US" altLang="zh-CN" sz="3200" b="1" dirty="0">
                <a:latin typeface="+mn-ea"/>
              </a:rPr>
              <a:t>AI</a:t>
            </a:r>
          </a:p>
        </p:txBody>
      </p:sp>
      <p:sp>
        <p:nvSpPr>
          <p:cNvPr id="4" name="文本框 3">
            <a:extLst>
              <a:ext uri="{FF2B5EF4-FFF2-40B4-BE49-F238E27FC236}">
                <a16:creationId xmlns:a16="http://schemas.microsoft.com/office/drawing/2014/main" id="{65A4597B-70DF-4F3C-93E8-E003749A78E4}"/>
              </a:ext>
            </a:extLst>
          </p:cNvPr>
          <p:cNvSpPr txBox="1"/>
          <p:nvPr/>
        </p:nvSpPr>
        <p:spPr>
          <a:xfrm>
            <a:off x="3901440" y="3826416"/>
            <a:ext cx="4389120" cy="590033"/>
          </a:xfrm>
          <a:prstGeom prst="rect">
            <a:avLst/>
          </a:prstGeom>
          <a:noFill/>
        </p:spPr>
        <p:txBody>
          <a:bodyPr wrap="square" rtlCol="0">
            <a:spAutoFit/>
          </a:bodyPr>
          <a:lstStyle/>
          <a:p>
            <a:pPr algn="ctr">
              <a:lnSpc>
                <a:spcPct val="150000"/>
              </a:lnSpc>
            </a:pPr>
            <a:r>
              <a:rPr lang="zh-CN" altLang="en-US" sz="2400" dirty="0">
                <a:latin typeface="+mn-ea"/>
              </a:rPr>
              <a:t>交互的未来是没有交互？</a:t>
            </a:r>
            <a:endParaRPr lang="en-US" altLang="zh-CN" sz="2400" dirty="0">
              <a:latin typeface="+mn-ea"/>
            </a:endParaRPr>
          </a:p>
        </p:txBody>
      </p:sp>
    </p:spTree>
    <p:extLst>
      <p:ext uri="{BB962C8B-B14F-4D97-AF65-F5344CB8AC3E}">
        <p14:creationId xmlns:p14="http://schemas.microsoft.com/office/powerpoint/2010/main" val="2218153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6D06404-0C46-49DF-B725-A16D3324544F}"/>
              </a:ext>
            </a:extLst>
          </p:cNvPr>
          <p:cNvSpPr txBox="1"/>
          <p:nvPr/>
        </p:nvSpPr>
        <p:spPr>
          <a:xfrm>
            <a:off x="3901440" y="2412177"/>
            <a:ext cx="4389120" cy="1712135"/>
          </a:xfrm>
          <a:prstGeom prst="rect">
            <a:avLst/>
          </a:prstGeom>
          <a:noFill/>
        </p:spPr>
        <p:txBody>
          <a:bodyPr wrap="square" rtlCol="0">
            <a:spAutoFit/>
          </a:bodyPr>
          <a:lstStyle/>
          <a:p>
            <a:pPr algn="ctr">
              <a:lnSpc>
                <a:spcPct val="150000"/>
              </a:lnSpc>
            </a:pPr>
            <a:r>
              <a:rPr lang="en-US" altLang="zh-CN" dirty="0"/>
              <a:t>Xperia Touch</a:t>
            </a:r>
          </a:p>
          <a:p>
            <a:pPr algn="ctr">
              <a:lnSpc>
                <a:spcPct val="150000"/>
              </a:lnSpc>
            </a:pPr>
            <a:r>
              <a:rPr lang="en-US" altLang="zh-CN" dirty="0">
                <a:latin typeface="+mn-ea"/>
                <a:hlinkClick r:id="rId2"/>
              </a:rPr>
              <a:t>https://www.bilibili.com/video/av56432734?from=search&amp;seid=11576625456603011306</a:t>
            </a:r>
            <a:endParaRPr lang="en-US" altLang="zh-CN" dirty="0">
              <a:latin typeface="+mn-ea"/>
            </a:endParaRPr>
          </a:p>
        </p:txBody>
      </p:sp>
      <p:sp>
        <p:nvSpPr>
          <p:cNvPr id="7" name="矩形 6">
            <a:extLst>
              <a:ext uri="{FF2B5EF4-FFF2-40B4-BE49-F238E27FC236}">
                <a16:creationId xmlns:a16="http://schemas.microsoft.com/office/drawing/2014/main" id="{F2E9D13C-EEBE-4BCB-9DEC-ACB01F41D6BB}"/>
              </a:ext>
            </a:extLst>
          </p:cNvPr>
          <p:cNvSpPr/>
          <p:nvPr/>
        </p:nvSpPr>
        <p:spPr>
          <a:xfrm>
            <a:off x="3855643" y="4540494"/>
            <a:ext cx="4674678" cy="369332"/>
          </a:xfrm>
          <a:prstGeom prst="rect">
            <a:avLst/>
          </a:prstGeom>
        </p:spPr>
        <p:txBody>
          <a:bodyPr wrap="none">
            <a:spAutoFit/>
          </a:bodyPr>
          <a:lstStyle/>
          <a:p>
            <a:r>
              <a:rPr lang="en-US" altLang="zh-CN" dirty="0">
                <a:hlinkClick r:id="rId3"/>
              </a:rPr>
              <a:t>https://www.bilibili.com/video/BV1cy4y1k7A2</a:t>
            </a:r>
            <a:endParaRPr lang="en-US" altLang="zh-CN" dirty="0"/>
          </a:p>
        </p:txBody>
      </p:sp>
      <p:sp>
        <p:nvSpPr>
          <p:cNvPr id="5" name="矩形 4">
            <a:extLst>
              <a:ext uri="{FF2B5EF4-FFF2-40B4-BE49-F238E27FC236}">
                <a16:creationId xmlns:a16="http://schemas.microsoft.com/office/drawing/2014/main" id="{069D537A-1B1A-4F09-BDAB-3D1F9BF84978}"/>
              </a:ext>
            </a:extLst>
          </p:cNvPr>
          <p:cNvSpPr/>
          <p:nvPr/>
        </p:nvSpPr>
        <p:spPr>
          <a:xfrm>
            <a:off x="3901440" y="5141342"/>
            <a:ext cx="4418197" cy="369332"/>
          </a:xfrm>
          <a:prstGeom prst="rect">
            <a:avLst/>
          </a:prstGeom>
        </p:spPr>
        <p:txBody>
          <a:bodyPr wrap="none">
            <a:spAutoFit/>
          </a:bodyPr>
          <a:lstStyle/>
          <a:p>
            <a:r>
              <a:rPr lang="zh-CN" altLang="en-US" dirty="0">
                <a:hlinkClick r:id="rId4"/>
              </a:rPr>
              <a:t>https://www.bilibili.com/video/av69358135</a:t>
            </a:r>
            <a:endParaRPr lang="zh-CN" altLang="en-US" dirty="0"/>
          </a:p>
        </p:txBody>
      </p:sp>
    </p:spTree>
    <p:extLst>
      <p:ext uri="{BB962C8B-B14F-4D97-AF65-F5344CB8AC3E}">
        <p14:creationId xmlns:p14="http://schemas.microsoft.com/office/powerpoint/2010/main" val="233802109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361</TotalTime>
  <Words>1170</Words>
  <Application>Microsoft Office PowerPoint</Application>
  <PresentationFormat>宽屏</PresentationFormat>
  <Paragraphs>106</Paragraphs>
  <Slides>26</Slides>
  <Notes>10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-apple-system</vt:lpstr>
      <vt:lpstr>HYa4gj</vt:lpstr>
      <vt:lpstr>PingFang SC</vt:lpstr>
      <vt:lpstr>等线</vt:lpstr>
      <vt:lpstr>等线 Light</vt:lpstr>
      <vt:lpstr>simsun</vt:lpstr>
      <vt:lpstr>微软雅黑</vt:lpstr>
      <vt:lpstr>Arial</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汪 奕晨</dc:creator>
  <cp:lastModifiedBy>林 子白</cp:lastModifiedBy>
  <cp:revision>39</cp:revision>
  <dcterms:created xsi:type="dcterms:W3CDTF">2019-11-29T04:41:07Z</dcterms:created>
  <dcterms:modified xsi:type="dcterms:W3CDTF">2020-11-25T10:39:19Z</dcterms:modified>
</cp:coreProperties>
</file>

<file path=docProps/thumbnail.jpeg>
</file>